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76" r:id="rId4"/>
    <p:sldId id="260" r:id="rId5"/>
    <p:sldId id="278" r:id="rId6"/>
    <p:sldId id="262" r:id="rId7"/>
    <p:sldId id="279" r:id="rId8"/>
    <p:sldId id="264" r:id="rId9"/>
    <p:sldId id="281" r:id="rId10"/>
    <p:sldId id="277" r:id="rId11"/>
    <p:sldId id="280" r:id="rId12"/>
    <p:sldId id="268" r:id="rId13"/>
  </p:sldIdLst>
  <p:sldSz cx="16256000" cy="10160000"/>
  <p:notesSz cx="16256000" cy="10160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58" autoAdjust="0"/>
    <p:restoredTop sz="94681"/>
  </p:normalViewPr>
  <p:slideViewPr>
    <p:cSldViewPr>
      <p:cViewPr>
        <p:scale>
          <a:sx n="33" d="100"/>
          <a:sy n="33" d="100"/>
        </p:scale>
        <p:origin x="-3096" y="-140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7043738" cy="5095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9207500" y="0"/>
            <a:ext cx="7045325" cy="5095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E73097-DC0C-BB40-AEC4-7A08054E0C8B}" type="datetimeFigureOut">
              <a:rPr lang="en-US" smtClean="0"/>
              <a:pPr/>
              <a:t>11/25/2020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384800" y="12700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625600" y="4889500"/>
            <a:ext cx="13004800" cy="4000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650413"/>
            <a:ext cx="7043738" cy="5095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9207500" y="9650413"/>
            <a:ext cx="7045325" cy="5095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490AA4-3945-7748-976B-C90B6FB2B8A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363192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90AA4-3945-7748-976B-C90B6FB2B8AC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90AA4-3945-7748-976B-C90B6FB2B8AC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342090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90AA4-3945-7748-976B-C90B6FB2B8AC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342090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219200" y="3149600"/>
            <a:ext cx="13817600" cy="2133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438400" y="5689600"/>
            <a:ext cx="11379200" cy="2540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11/25/2020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000" b="0" i="0">
                <a:solidFill>
                  <a:schemeClr val="tx1"/>
                </a:solidFill>
                <a:latin typeface="PT Mono"/>
                <a:cs typeface="PT Mon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11/25/2020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000" b="0" i="0">
                <a:solidFill>
                  <a:schemeClr val="tx1"/>
                </a:solidFill>
                <a:latin typeface="PT Mono"/>
                <a:cs typeface="PT Mon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812800" y="2336800"/>
            <a:ext cx="7071360" cy="6705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8371840" y="2336800"/>
            <a:ext cx="7071360" cy="6705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11/25/2020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000" b="0" i="0">
                <a:solidFill>
                  <a:schemeClr val="tx1"/>
                </a:solidFill>
                <a:latin typeface="PT Mono"/>
                <a:cs typeface="PT Mon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11/25/2020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11/25/2020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4500" y="269230"/>
            <a:ext cx="15367000" cy="939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000" b="0" i="0">
                <a:solidFill>
                  <a:schemeClr val="tx1"/>
                </a:solidFill>
                <a:latin typeface="PT Mono"/>
                <a:cs typeface="PT Mon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12800" y="2336800"/>
            <a:ext cx="14630400" cy="6705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5527040" y="9448800"/>
            <a:ext cx="5201920" cy="508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812800" y="9448800"/>
            <a:ext cx="3738880" cy="508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11/25/2020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704320" y="9448800"/>
            <a:ext cx="3738880" cy="508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" y="1016"/>
            <a:ext cx="16254984" cy="1015898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269230"/>
            <a:ext cx="15354300" cy="130548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4200" b="1" dirty="0" smtClean="0">
                <a:solidFill>
                  <a:sysClr val="windowText" lastClr="000000"/>
                </a:solidFill>
                <a:cs typeface="Times New Roman"/>
              </a:rPr>
              <a:t>Мастерская 4. ИТ-решения для бизнеса на платформе «1С:Предприятие 8»</a:t>
            </a:r>
            <a:endParaRPr lang="ru-RU" sz="5400" dirty="0"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7200" y="1498600"/>
            <a:ext cx="7594600" cy="8204200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55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204200" y="1498600"/>
            <a:ext cx="7594600" cy="8204200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550" dirty="0">
              <a:latin typeface="Times New Roman"/>
              <a:cs typeface="Times New Roman"/>
            </a:endParaRPr>
          </a:p>
        </p:txBody>
      </p:sp>
      <p:sp>
        <p:nvSpPr>
          <p:cNvPr id="12" name="Rectangle 4"/>
          <p:cNvSpPr/>
          <p:nvPr/>
        </p:nvSpPr>
        <p:spPr>
          <a:xfrm>
            <a:off x="3627406" y="7723206"/>
            <a:ext cx="9162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3700">
              <a:lnSpc>
                <a:spcPct val="100000"/>
              </a:lnSpc>
              <a:tabLst>
                <a:tab pos="1419860" algn="l"/>
                <a:tab pos="3205480" algn="l"/>
              </a:tabLst>
            </a:pPr>
            <a:r>
              <a:rPr lang="bg-BG" b="1" spc="-10" dirty="0" smtClean="0">
                <a:latin typeface="PT Mono"/>
                <a:cs typeface="PT Mono"/>
              </a:rPr>
              <a:t>ДО</a:t>
            </a:r>
            <a:endParaRPr lang="bg-BG" b="1" dirty="0">
              <a:latin typeface="PT Mono"/>
              <a:cs typeface="PT Mono"/>
            </a:endParaRPr>
          </a:p>
        </p:txBody>
      </p:sp>
      <p:sp>
        <p:nvSpPr>
          <p:cNvPr id="13" name="Rectangle 5"/>
          <p:cNvSpPr/>
          <p:nvPr/>
        </p:nvSpPr>
        <p:spPr>
          <a:xfrm>
            <a:off x="11271272" y="7651768"/>
            <a:ext cx="13872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3700">
              <a:lnSpc>
                <a:spcPct val="100000"/>
              </a:lnSpc>
            </a:pPr>
            <a:r>
              <a:rPr lang="bg-BG" b="1" spc="-10" dirty="0" smtClean="0">
                <a:latin typeface="PT Mono"/>
                <a:cs typeface="PT Mono"/>
              </a:rPr>
              <a:t>ПОСЛЕ</a:t>
            </a:r>
            <a:endParaRPr lang="bg-BG" b="1" dirty="0">
              <a:latin typeface="PT Mono"/>
              <a:cs typeface="PT Mono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69952" y="2579670"/>
            <a:ext cx="6072230" cy="4554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99504" y="2579670"/>
            <a:ext cx="6536577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269230"/>
            <a:ext cx="15354300" cy="65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4200" b="1" dirty="0" smtClean="0">
                <a:solidFill>
                  <a:sysClr val="windowText" lastClr="000000"/>
                </a:solidFill>
                <a:cs typeface="Times New Roman"/>
              </a:rPr>
              <a:t>Мастерская 5. Разработка мобильных приложений </a:t>
            </a:r>
            <a:endParaRPr lang="ru-RU" sz="5400" dirty="0"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7200" y="1498600"/>
            <a:ext cx="7594600" cy="8204200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55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204200" y="1498600"/>
            <a:ext cx="7594600" cy="8204200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550" dirty="0">
              <a:latin typeface="Times New Roman"/>
              <a:cs typeface="Times New Roman"/>
            </a:endParaRPr>
          </a:p>
        </p:txBody>
      </p:sp>
      <p:sp>
        <p:nvSpPr>
          <p:cNvPr id="10" name="Rectangle 4"/>
          <p:cNvSpPr/>
          <p:nvPr/>
        </p:nvSpPr>
        <p:spPr>
          <a:xfrm>
            <a:off x="3627406" y="7723206"/>
            <a:ext cx="9162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3700">
              <a:lnSpc>
                <a:spcPct val="100000"/>
              </a:lnSpc>
              <a:tabLst>
                <a:tab pos="1419860" algn="l"/>
                <a:tab pos="3205480" algn="l"/>
              </a:tabLst>
            </a:pPr>
            <a:r>
              <a:rPr lang="bg-BG" b="1" spc="-10" dirty="0" smtClean="0">
                <a:latin typeface="PT Mono"/>
                <a:cs typeface="PT Mono"/>
              </a:rPr>
              <a:t>ДО</a:t>
            </a:r>
            <a:endParaRPr lang="bg-BG" b="1" dirty="0">
              <a:latin typeface="PT Mono"/>
              <a:cs typeface="PT Mono"/>
            </a:endParaRPr>
          </a:p>
        </p:txBody>
      </p:sp>
      <p:sp>
        <p:nvSpPr>
          <p:cNvPr id="11" name="Rectangle 5"/>
          <p:cNvSpPr/>
          <p:nvPr/>
        </p:nvSpPr>
        <p:spPr>
          <a:xfrm>
            <a:off x="11271272" y="7651768"/>
            <a:ext cx="13872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3700">
              <a:lnSpc>
                <a:spcPct val="100000"/>
              </a:lnSpc>
            </a:pPr>
            <a:r>
              <a:rPr lang="bg-BG" b="1" spc="-10" dirty="0" smtClean="0">
                <a:latin typeface="PT Mono"/>
                <a:cs typeface="PT Mono"/>
              </a:rPr>
              <a:t>ПОСЛЕ</a:t>
            </a:r>
            <a:endParaRPr lang="bg-BG" b="1" dirty="0">
              <a:latin typeface="PT Mono"/>
              <a:cs typeface="PT Mono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69951" y="2651108"/>
            <a:ext cx="5905541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42380" y="2651107"/>
            <a:ext cx="6429420" cy="4454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269230"/>
            <a:ext cx="15354300" cy="65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4200" b="1" dirty="0" smtClean="0">
                <a:solidFill>
                  <a:sysClr val="windowText" lastClr="000000"/>
                </a:solidFill>
                <a:cs typeface="Times New Roman"/>
              </a:rPr>
              <a:t>Мастерская 5. Разработка мобильных приложений </a:t>
            </a:r>
            <a:endParaRPr lang="ru-RU" sz="5400" dirty="0"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7200" y="1498600"/>
            <a:ext cx="7594600" cy="8204200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55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204200" y="1498600"/>
            <a:ext cx="7594600" cy="8204200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550" dirty="0">
              <a:latin typeface="Times New Roman"/>
              <a:cs typeface="Times New Roman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69951" y="2651108"/>
            <a:ext cx="5905541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5"/>
          <p:cNvSpPr/>
          <p:nvPr/>
        </p:nvSpPr>
        <p:spPr>
          <a:xfrm>
            <a:off x="11271272" y="7651768"/>
            <a:ext cx="13872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3700">
              <a:lnSpc>
                <a:spcPct val="100000"/>
              </a:lnSpc>
            </a:pPr>
            <a:r>
              <a:rPr lang="bg-BG" b="1" spc="-10" dirty="0" smtClean="0">
                <a:latin typeface="PT Mono"/>
                <a:cs typeface="PT Mono"/>
              </a:rPr>
              <a:t>ПОСЛЕ</a:t>
            </a:r>
            <a:endParaRPr lang="bg-BG" b="1" dirty="0">
              <a:latin typeface="PT Mono"/>
              <a:cs typeface="PT Mono"/>
            </a:endParaRPr>
          </a:p>
        </p:txBody>
      </p:sp>
      <p:sp>
        <p:nvSpPr>
          <p:cNvPr id="11" name="Rectangle 4"/>
          <p:cNvSpPr/>
          <p:nvPr/>
        </p:nvSpPr>
        <p:spPr>
          <a:xfrm>
            <a:off x="3627406" y="7723206"/>
            <a:ext cx="9162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3700">
              <a:lnSpc>
                <a:spcPct val="100000"/>
              </a:lnSpc>
              <a:tabLst>
                <a:tab pos="1419860" algn="l"/>
                <a:tab pos="3205480" algn="l"/>
              </a:tabLst>
            </a:pPr>
            <a:r>
              <a:rPr lang="bg-BG" b="1" spc="-10" dirty="0" smtClean="0">
                <a:latin typeface="PT Mono"/>
                <a:cs typeface="PT Mono"/>
              </a:rPr>
              <a:t>ДО</a:t>
            </a:r>
            <a:endParaRPr lang="bg-BG" b="1" dirty="0">
              <a:latin typeface="PT Mono"/>
              <a:cs typeface="PT Mono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99504" y="2651108"/>
            <a:ext cx="6536577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269230"/>
            <a:ext cx="15354300" cy="6899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  <a:tabLst>
                <a:tab pos="2738755" algn="l"/>
              </a:tabLst>
            </a:pPr>
            <a:r>
              <a:rPr sz="4400" spc="-210" dirty="0">
                <a:cs typeface="Times New Roman" panose="02020603050405020304" pitchFamily="18" charset="0"/>
              </a:rPr>
              <a:t>О</a:t>
            </a:r>
            <a:r>
              <a:rPr sz="4400" spc="-130" dirty="0">
                <a:cs typeface="Times New Roman" panose="02020603050405020304" pitchFamily="18" charset="0"/>
              </a:rPr>
              <a:t>Б</a:t>
            </a:r>
            <a:r>
              <a:rPr sz="4400" spc="165" dirty="0">
                <a:cs typeface="Times New Roman" panose="02020603050405020304" pitchFamily="18" charset="0"/>
              </a:rPr>
              <a:t>Щ</a:t>
            </a:r>
            <a:r>
              <a:rPr sz="4400" spc="30" dirty="0">
                <a:cs typeface="Times New Roman" panose="02020603050405020304" pitchFamily="18" charset="0"/>
              </a:rPr>
              <a:t>А</a:t>
            </a:r>
            <a:r>
              <a:rPr sz="4400" dirty="0">
                <a:cs typeface="Times New Roman" panose="02020603050405020304" pitchFamily="18" charset="0"/>
              </a:rPr>
              <a:t>Я	</a:t>
            </a:r>
            <a:r>
              <a:rPr sz="4400" spc="-15" dirty="0">
                <a:cs typeface="Times New Roman" panose="02020603050405020304" pitchFamily="18" charset="0"/>
              </a:rPr>
              <a:t>И</a:t>
            </a:r>
            <a:r>
              <a:rPr sz="4400" spc="-10" dirty="0">
                <a:cs typeface="Times New Roman" panose="02020603050405020304" pitchFamily="18" charset="0"/>
              </a:rPr>
              <a:t>Н</a:t>
            </a:r>
            <a:r>
              <a:rPr sz="4400" dirty="0">
                <a:cs typeface="Times New Roman" panose="02020603050405020304" pitchFamily="18" charset="0"/>
              </a:rPr>
              <a:t>Ф</a:t>
            </a:r>
            <a:r>
              <a:rPr sz="4400" spc="-185" dirty="0">
                <a:cs typeface="Times New Roman" panose="02020603050405020304" pitchFamily="18" charset="0"/>
              </a:rPr>
              <a:t>О</a:t>
            </a:r>
            <a:r>
              <a:rPr sz="4400" spc="-180" dirty="0">
                <a:cs typeface="Times New Roman" panose="02020603050405020304" pitchFamily="18" charset="0"/>
              </a:rPr>
              <a:t>Р</a:t>
            </a:r>
            <a:r>
              <a:rPr sz="4400" spc="-30" dirty="0">
                <a:cs typeface="Times New Roman" panose="02020603050405020304" pitchFamily="18" charset="0"/>
              </a:rPr>
              <a:t>М</a:t>
            </a:r>
            <a:r>
              <a:rPr sz="4400" spc="-60" dirty="0">
                <a:cs typeface="Times New Roman" panose="02020603050405020304" pitchFamily="18" charset="0"/>
              </a:rPr>
              <a:t>А</a:t>
            </a:r>
            <a:r>
              <a:rPr sz="4400" spc="5" dirty="0">
                <a:cs typeface="Times New Roman" panose="02020603050405020304" pitchFamily="18" charset="0"/>
              </a:rPr>
              <a:t>Ц</a:t>
            </a:r>
            <a:r>
              <a:rPr sz="4400" spc="-114" dirty="0">
                <a:cs typeface="Times New Roman" panose="02020603050405020304" pitchFamily="18" charset="0"/>
              </a:rPr>
              <a:t>И</a:t>
            </a:r>
            <a:r>
              <a:rPr sz="4400" dirty="0">
                <a:cs typeface="Times New Roman" panose="02020603050405020304" pitchFamily="18" charset="0"/>
              </a:rPr>
              <a:t>Я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12696" y="2008166"/>
            <a:ext cx="7025137" cy="241348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2667000" algn="l"/>
              </a:tabLst>
            </a:pPr>
            <a:r>
              <a:rPr sz="2400" spc="-15" dirty="0">
                <a:latin typeface="PT Mono"/>
                <a:cs typeface="PT Mono"/>
              </a:rPr>
              <a:t>НАИМЕНОВАНИЕ</a:t>
            </a:r>
            <a:r>
              <a:rPr sz="2400" spc="-15">
                <a:latin typeface="PT Mono"/>
                <a:cs typeface="PT Mono"/>
              </a:rPr>
              <a:t>	</a:t>
            </a:r>
            <a:r>
              <a:rPr sz="2400" spc="-55" smtClean="0">
                <a:latin typeface="PT Mono"/>
                <a:cs typeface="PT Mono"/>
              </a:rPr>
              <a:t>ОРГАНИЗАЦИИ:</a:t>
            </a:r>
            <a:r>
              <a:rPr lang="ru-RU" sz="2400" spc="-55" dirty="0" smtClean="0">
                <a:latin typeface="PT Mono"/>
                <a:cs typeface="PT Mono"/>
              </a:rPr>
              <a:t>                      </a:t>
            </a:r>
            <a:r>
              <a:rPr lang="ru-RU" sz="2200" b="1" spc="-55" dirty="0" smtClean="0">
                <a:latin typeface="PT Mono"/>
                <a:cs typeface="PT Mono"/>
              </a:rPr>
              <a:t>государственное автономное профессиональное образовательное учреждение Чувашской Республики «Новочебоксарский химико-механический техникум» Министерства образования и молодежной политики Чувашской Республики </a:t>
            </a:r>
            <a:endParaRPr sz="2200" b="1" dirty="0">
              <a:latin typeface="PT Mono"/>
              <a:cs typeface="PT Mono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12696" y="4794248"/>
            <a:ext cx="6692900" cy="105926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751840" algn="l"/>
                <a:tab pos="2132965" algn="l"/>
                <a:tab pos="2880995" algn="l"/>
              </a:tabLst>
            </a:pPr>
            <a:r>
              <a:rPr sz="2400" spc="-45" dirty="0">
                <a:latin typeface="PT Mono"/>
              </a:rPr>
              <a:t>ЮР</a:t>
            </a:r>
            <a:r>
              <a:rPr lang="ru-RU" sz="2400" spc="-45" dirty="0">
                <a:latin typeface="PT Mono"/>
              </a:rPr>
              <a:t>ИДИЧЕСКИЙ </a:t>
            </a:r>
            <a:r>
              <a:rPr sz="2400" spc="85" smtClean="0">
                <a:latin typeface="PT Mono"/>
                <a:cs typeface="PT Mono"/>
              </a:rPr>
              <a:t>А</a:t>
            </a:r>
            <a:r>
              <a:rPr sz="2400" spc="-40" smtClean="0">
                <a:latin typeface="PT Mono"/>
                <a:cs typeface="PT Mono"/>
              </a:rPr>
              <a:t>Д</a:t>
            </a:r>
            <a:r>
              <a:rPr sz="2400" spc="-120" smtClean="0">
                <a:latin typeface="PT Mono"/>
                <a:cs typeface="PT Mono"/>
              </a:rPr>
              <a:t>РЕ</a:t>
            </a:r>
            <a:r>
              <a:rPr sz="2400" spc="-280" smtClean="0">
                <a:latin typeface="PT Mono"/>
                <a:cs typeface="PT Mono"/>
              </a:rPr>
              <a:t>С</a:t>
            </a:r>
            <a:r>
              <a:rPr lang="ru-RU" sz="2400" spc="-280" dirty="0" smtClean="0">
                <a:latin typeface="PT Mono"/>
                <a:cs typeface="PT Mono"/>
              </a:rPr>
              <a:t> </a:t>
            </a:r>
            <a:r>
              <a:rPr sz="2400">
                <a:latin typeface="PT Mono"/>
                <a:cs typeface="PT Mono"/>
              </a:rPr>
              <a:t>:</a:t>
            </a:r>
            <a:r>
              <a:rPr lang="ru-RU" sz="2400" dirty="0">
                <a:latin typeface="PT Mono"/>
                <a:cs typeface="PT Mono"/>
              </a:rPr>
              <a:t> </a:t>
            </a:r>
            <a:r>
              <a:rPr lang="ru-RU" sz="2400" dirty="0" smtClean="0">
                <a:latin typeface="PT Mono"/>
                <a:cs typeface="PT Mono"/>
              </a:rPr>
              <a:t>                                  </a:t>
            </a:r>
            <a:r>
              <a:rPr lang="ru-RU" sz="2200" b="1" spc="-55" dirty="0" smtClean="0">
                <a:latin typeface="PT Mono"/>
                <a:cs typeface="PT Mono"/>
              </a:rPr>
              <a:t>429951, Республика Чувашия, г. Новочебоксарск, ул. Жени Крутовой, д. 2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8121650" y="1163555"/>
            <a:ext cx="7670800" cy="8771632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0894444" y="8966200"/>
            <a:ext cx="49043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3700">
              <a:lnSpc>
                <a:spcPct val="100000"/>
              </a:lnSpc>
              <a:spcBef>
                <a:spcPts val="1935"/>
              </a:spcBef>
            </a:pPr>
            <a:r>
              <a:rPr lang="bg-BG" spc="-10" dirty="0">
                <a:latin typeface="PT Mono"/>
                <a:cs typeface="PT Mono"/>
              </a:rPr>
              <a:t>ФОТО </a:t>
            </a:r>
            <a:r>
              <a:rPr lang="bg-BG" dirty="0">
                <a:latin typeface="PT Mono"/>
                <a:cs typeface="PT Mono"/>
              </a:rPr>
              <a:t>ФАСАДА ЗДАНИЯ МАСТЕРСКИХ</a:t>
            </a:r>
          </a:p>
        </p:txBody>
      </p:sp>
      <p:sp>
        <p:nvSpPr>
          <p:cNvPr id="8" name="object 4">
            <a:extLst>
              <a:ext uri="{FF2B5EF4-FFF2-40B4-BE49-F238E27FC236}">
                <a16:creationId xmlns="" xmlns:a16="http://schemas.microsoft.com/office/drawing/2014/main" id="{F04BCE41-8BB8-4FA8-9B81-072D994D79EA}"/>
              </a:ext>
            </a:extLst>
          </p:cNvPr>
          <p:cNvSpPr txBox="1"/>
          <p:nvPr/>
        </p:nvSpPr>
        <p:spPr>
          <a:xfrm>
            <a:off x="457200" y="6299200"/>
            <a:ext cx="6692900" cy="22544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751840" algn="l"/>
                <a:tab pos="2132965" algn="l"/>
                <a:tab pos="2880995" algn="l"/>
              </a:tabLst>
            </a:pPr>
            <a:r>
              <a:rPr sz="2400" spc="-45" dirty="0">
                <a:latin typeface="PT Mono"/>
              </a:rPr>
              <a:t>АДРЕС</a:t>
            </a:r>
            <a:r>
              <a:rPr lang="ru-RU" sz="2400" spc="-45" dirty="0">
                <a:latin typeface="PT Mono"/>
              </a:rPr>
              <a:t> РАСПОЛОЖЕНИЯ МАСТЕРСКИХ</a:t>
            </a:r>
            <a:r>
              <a:rPr sz="2400" spc="-45">
                <a:latin typeface="PT Mono"/>
              </a:rPr>
              <a:t>:</a:t>
            </a:r>
            <a:r>
              <a:rPr lang="ru-RU" sz="2400" spc="-45" dirty="0">
                <a:latin typeface="PT Mono"/>
              </a:rPr>
              <a:t> </a:t>
            </a:r>
            <a:r>
              <a:rPr lang="ru-RU" sz="2400" b="1" spc="-55" dirty="0" smtClean="0">
                <a:latin typeface="PT Mono"/>
                <a:cs typeface="PT Mono"/>
              </a:rPr>
              <a:t>429951, Республика Чувашия,                                    г. Новочебоксарск, ул. Жени Крутовой, д. 1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751840" algn="l"/>
                <a:tab pos="2132965" algn="l"/>
                <a:tab pos="2880995" algn="l"/>
              </a:tabLst>
            </a:pPr>
            <a:endParaRPr lang="ru-RU" sz="2400" b="1" spc="-55" dirty="0" smtClean="0">
              <a:latin typeface="PT Mono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751840" algn="l"/>
                <a:tab pos="2132965" algn="l"/>
                <a:tab pos="2880995" algn="l"/>
              </a:tabLst>
            </a:pPr>
            <a:r>
              <a:rPr lang="ru-RU" sz="2400" b="1" spc="-55" dirty="0" smtClean="0">
                <a:latin typeface="PT Mono"/>
                <a:cs typeface="PT Mono"/>
              </a:rPr>
              <a:t>429951, Республика Чувашия,                                      г. Новочебоксарск, ул. Жени Крутовой, д. 2</a:t>
            </a:r>
            <a:endParaRPr sz="2400" b="1" spc="-45" dirty="0">
              <a:latin typeface="PT Mono"/>
            </a:endParaRPr>
          </a:p>
        </p:txBody>
      </p:sp>
      <p:sp>
        <p:nvSpPr>
          <p:cNvPr id="5" name="object 3">
            <a:extLst>
              <a:ext uri="{FF2B5EF4-FFF2-40B4-BE49-F238E27FC236}">
                <a16:creationId xmlns="" xmlns:a16="http://schemas.microsoft.com/office/drawing/2014/main" id="{04E9EC64-3DB9-45E3-B877-B931DA40C362}"/>
              </a:ext>
            </a:extLst>
          </p:cNvPr>
          <p:cNvSpPr txBox="1"/>
          <p:nvPr/>
        </p:nvSpPr>
        <p:spPr>
          <a:xfrm>
            <a:off x="412696" y="1293786"/>
            <a:ext cx="507301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75" dirty="0">
                <a:latin typeface="PT Mono"/>
                <a:cs typeface="PT Mono"/>
              </a:rPr>
              <a:t>РЕГИОН</a:t>
            </a:r>
            <a:r>
              <a:rPr sz="2400" spc="-75">
                <a:latin typeface="PT Mono"/>
                <a:cs typeface="PT Mono"/>
              </a:rPr>
              <a:t>:</a:t>
            </a:r>
            <a:r>
              <a:rPr lang="ru-RU" sz="2400" spc="-75" dirty="0">
                <a:latin typeface="PT Mono"/>
                <a:cs typeface="PT Mono"/>
              </a:rPr>
              <a:t> </a:t>
            </a:r>
            <a:r>
              <a:rPr lang="ru-RU" sz="2400" b="1" spc="-75" dirty="0" smtClean="0">
                <a:latin typeface="PT Mono"/>
                <a:cs typeface="PT Mono"/>
              </a:rPr>
              <a:t>Чувашская Республика</a:t>
            </a:r>
            <a:r>
              <a:rPr lang="ru-RU" sz="2400" b="1" spc="-55" dirty="0" smtClean="0">
                <a:latin typeface="PT Mono"/>
                <a:cs typeface="PT Mono"/>
              </a:rPr>
              <a:t> </a:t>
            </a:r>
            <a:endParaRPr sz="2400" b="1" dirty="0">
              <a:latin typeface="PT Mono"/>
              <a:cs typeface="PT Mono"/>
            </a:endParaRPr>
          </a:p>
        </p:txBody>
      </p:sp>
      <p:pic>
        <p:nvPicPr>
          <p:cNvPr id="4099" name="Picture 3" descr="G:\DCIM\100CANON\IMG_96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85190" y="3722678"/>
            <a:ext cx="7007895" cy="46719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269230"/>
            <a:ext cx="15354300" cy="65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/>
            </a:pPr>
            <a:r>
              <a:rPr lang="ru-RU" sz="4200" b="1" dirty="0" smtClean="0">
                <a:solidFill>
                  <a:sysClr val="windowText" lastClr="000000"/>
                </a:solidFill>
                <a:cs typeface="Times New Roman"/>
              </a:rPr>
              <a:t>Мастерская 1. Программные решения для бизнеса </a:t>
            </a:r>
            <a:endParaRPr lang="ru-RU" sz="4200" b="1" dirty="0">
              <a:solidFill>
                <a:sysClr val="windowText" lastClr="000000"/>
              </a:solidFill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7200" y="1498600"/>
            <a:ext cx="7594600" cy="8204200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55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204200" y="1498600"/>
            <a:ext cx="7594600" cy="8204200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550" dirty="0">
              <a:latin typeface="Times New Roman"/>
              <a:cs typeface="Times New Roman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41720" y="8080396"/>
            <a:ext cx="9162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3700">
              <a:lnSpc>
                <a:spcPct val="100000"/>
              </a:lnSpc>
              <a:tabLst>
                <a:tab pos="1419860" algn="l"/>
                <a:tab pos="3205480" algn="l"/>
              </a:tabLst>
            </a:pPr>
            <a:r>
              <a:rPr lang="bg-BG" b="1" spc="-10" dirty="0" smtClean="0">
                <a:latin typeface="PT Mono"/>
                <a:cs typeface="PT Mono"/>
              </a:rPr>
              <a:t>ДО</a:t>
            </a:r>
            <a:endParaRPr lang="bg-BG" b="1" dirty="0">
              <a:latin typeface="PT Mono"/>
              <a:cs typeface="PT Mono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1271272" y="8080396"/>
            <a:ext cx="13872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3700">
              <a:lnSpc>
                <a:spcPct val="100000"/>
              </a:lnSpc>
            </a:pPr>
            <a:r>
              <a:rPr lang="bg-BG" b="1" spc="-10" dirty="0" smtClean="0">
                <a:latin typeface="PT Mono"/>
                <a:cs typeface="PT Mono"/>
              </a:rPr>
              <a:t>ПОСЛЕ</a:t>
            </a:r>
            <a:endParaRPr lang="bg-BG" b="1" dirty="0">
              <a:latin typeface="PT Mono"/>
              <a:cs typeface="PT Mono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99504" y="2722546"/>
            <a:ext cx="6429420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84266" y="2764174"/>
            <a:ext cx="5786478" cy="4339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269230"/>
            <a:ext cx="15354300" cy="65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/>
            </a:pPr>
            <a:r>
              <a:rPr lang="ru-RU" sz="4200" b="1" dirty="0" smtClean="0">
                <a:solidFill>
                  <a:sysClr val="windowText" lastClr="000000"/>
                </a:solidFill>
                <a:cs typeface="Times New Roman"/>
              </a:rPr>
              <a:t>Мастерская 1. Программные решения для бизнеса </a:t>
            </a:r>
            <a:endParaRPr lang="ru-RU" sz="4200" b="1" dirty="0">
              <a:solidFill>
                <a:sysClr val="windowText" lastClr="000000"/>
              </a:solidFill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7200" y="1498600"/>
            <a:ext cx="7594600" cy="8204200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55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204200" y="1498600"/>
            <a:ext cx="7594600" cy="8204200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550" dirty="0">
              <a:latin typeface="Times New Roman"/>
              <a:cs typeface="Times New Roman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698844" y="7937520"/>
            <a:ext cx="9162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3700">
              <a:lnSpc>
                <a:spcPct val="100000"/>
              </a:lnSpc>
              <a:tabLst>
                <a:tab pos="1419860" algn="l"/>
                <a:tab pos="3205480" algn="l"/>
              </a:tabLst>
            </a:pPr>
            <a:r>
              <a:rPr lang="bg-BG" b="1" spc="-10" dirty="0" smtClean="0">
                <a:latin typeface="PT Mono"/>
                <a:cs typeface="PT Mono"/>
              </a:rPr>
              <a:t>ДО</a:t>
            </a:r>
            <a:endParaRPr lang="bg-BG" b="1" dirty="0">
              <a:latin typeface="PT Mono"/>
              <a:cs typeface="PT Mono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1271272" y="7794644"/>
            <a:ext cx="13872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3700">
              <a:lnSpc>
                <a:spcPct val="100000"/>
              </a:lnSpc>
            </a:pPr>
            <a:r>
              <a:rPr lang="bg-BG" b="1" spc="-10" dirty="0" smtClean="0">
                <a:latin typeface="PT Mono"/>
                <a:cs typeface="PT Mono"/>
              </a:rPr>
              <a:t>ПОСЛЕ</a:t>
            </a:r>
            <a:endParaRPr lang="bg-BG" b="1" dirty="0">
              <a:latin typeface="PT Mono"/>
              <a:cs typeface="PT Mono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98514" y="2579670"/>
            <a:ext cx="6072230" cy="4554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85190" y="2579670"/>
            <a:ext cx="6858049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269230"/>
            <a:ext cx="15354300" cy="130548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4200" b="1" dirty="0" smtClean="0">
                <a:solidFill>
                  <a:sysClr val="windowText" lastClr="000000"/>
                </a:solidFill>
                <a:cs typeface="Times New Roman"/>
              </a:rPr>
              <a:t>Мастерская 2. Разработка виртуальной и дополненной реальности (VR/AR)</a:t>
            </a:r>
            <a:endParaRPr lang="ru-RU" sz="5400" dirty="0"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7200" y="1498600"/>
            <a:ext cx="7594600" cy="8204200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55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128000" y="1508100"/>
            <a:ext cx="7594600" cy="8204200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550" dirty="0">
              <a:latin typeface="Times New Roman"/>
              <a:cs typeface="Times New Roman"/>
            </a:endParaRPr>
          </a:p>
        </p:txBody>
      </p:sp>
      <p:sp>
        <p:nvSpPr>
          <p:cNvPr id="9" name="Rectangle 5"/>
          <p:cNvSpPr/>
          <p:nvPr/>
        </p:nvSpPr>
        <p:spPr>
          <a:xfrm>
            <a:off x="11271272" y="8151834"/>
            <a:ext cx="13872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3700">
              <a:lnSpc>
                <a:spcPct val="100000"/>
              </a:lnSpc>
            </a:pPr>
            <a:r>
              <a:rPr lang="bg-BG" b="1" spc="-10" dirty="0" smtClean="0">
                <a:latin typeface="PT Mono"/>
                <a:cs typeface="PT Mono"/>
              </a:rPr>
              <a:t>ПОСЛЕ</a:t>
            </a:r>
            <a:endParaRPr lang="bg-BG" b="1" dirty="0">
              <a:latin typeface="PT Mono"/>
              <a:cs typeface="PT Mono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5638" y="2793984"/>
            <a:ext cx="6286544" cy="4714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Rectangle 4"/>
          <p:cNvSpPr/>
          <p:nvPr/>
        </p:nvSpPr>
        <p:spPr>
          <a:xfrm>
            <a:off x="3698844" y="8080396"/>
            <a:ext cx="9162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3700">
              <a:lnSpc>
                <a:spcPct val="100000"/>
              </a:lnSpc>
              <a:tabLst>
                <a:tab pos="1419860" algn="l"/>
                <a:tab pos="3205480" algn="l"/>
              </a:tabLst>
            </a:pPr>
            <a:r>
              <a:rPr lang="bg-BG" b="1" spc="-10" dirty="0" smtClean="0">
                <a:latin typeface="PT Mono"/>
                <a:cs typeface="PT Mono"/>
              </a:rPr>
              <a:t>ДО</a:t>
            </a:r>
            <a:endParaRPr lang="bg-BG" b="1" dirty="0">
              <a:latin typeface="PT Mono"/>
              <a:cs typeface="PT Mono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85190" y="2793984"/>
            <a:ext cx="6655587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269230"/>
            <a:ext cx="15354300" cy="130548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4200" b="1" dirty="0" smtClean="0">
                <a:solidFill>
                  <a:sysClr val="windowText" lastClr="000000"/>
                </a:solidFill>
                <a:cs typeface="Times New Roman"/>
              </a:rPr>
              <a:t>Мастерская 2. Разработка виртуальной и дополненной реальности (VR/AR)</a:t>
            </a:r>
            <a:endParaRPr lang="ru-RU" sz="5400" dirty="0"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7200" y="1498600"/>
            <a:ext cx="7594600" cy="8204200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55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204200" y="1498600"/>
            <a:ext cx="7594600" cy="8204200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550" dirty="0">
              <a:latin typeface="Times New Roman"/>
              <a:cs typeface="Times New Roman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70942" y="2722546"/>
            <a:ext cx="6429420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5"/>
          <p:cNvSpPr/>
          <p:nvPr/>
        </p:nvSpPr>
        <p:spPr>
          <a:xfrm>
            <a:off x="11271272" y="7723206"/>
            <a:ext cx="13872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3700">
              <a:lnSpc>
                <a:spcPct val="100000"/>
              </a:lnSpc>
            </a:pPr>
            <a:r>
              <a:rPr lang="bg-BG" b="1" spc="-10" dirty="0" smtClean="0">
                <a:latin typeface="PT Mono"/>
                <a:cs typeface="PT Mono"/>
              </a:rPr>
              <a:t>ПОСЛЕ</a:t>
            </a:r>
            <a:endParaRPr lang="bg-BG" b="1" dirty="0">
              <a:latin typeface="PT Mono"/>
              <a:cs typeface="PT Mono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12828" y="2793984"/>
            <a:ext cx="5643602" cy="4232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Rectangle 4"/>
          <p:cNvSpPr/>
          <p:nvPr/>
        </p:nvSpPr>
        <p:spPr>
          <a:xfrm>
            <a:off x="3627406" y="7651768"/>
            <a:ext cx="9162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3700">
              <a:lnSpc>
                <a:spcPct val="100000"/>
              </a:lnSpc>
              <a:tabLst>
                <a:tab pos="1419860" algn="l"/>
                <a:tab pos="3205480" algn="l"/>
              </a:tabLst>
            </a:pPr>
            <a:r>
              <a:rPr lang="bg-BG" b="1" spc="-10" dirty="0" smtClean="0">
                <a:latin typeface="PT Mono"/>
                <a:cs typeface="PT Mono"/>
              </a:rPr>
              <a:t>ДО</a:t>
            </a:r>
            <a:endParaRPr lang="bg-BG" b="1" dirty="0">
              <a:latin typeface="PT Mono"/>
              <a:cs typeface="PT Mono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269230"/>
            <a:ext cx="15354300" cy="65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4200" b="1" dirty="0" smtClean="0">
                <a:solidFill>
                  <a:sysClr val="windowText" lastClr="000000"/>
                </a:solidFill>
                <a:cs typeface="Times New Roman"/>
              </a:rPr>
              <a:t>Мастерская 3. Сетевое и системное администрирование</a:t>
            </a:r>
            <a:endParaRPr lang="ru-RU" sz="5400" dirty="0"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7200" y="1498600"/>
            <a:ext cx="7594600" cy="8204200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55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204200" y="1498600"/>
            <a:ext cx="7594600" cy="8204200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550" dirty="0">
              <a:latin typeface="Times New Roman"/>
              <a:cs typeface="Times New Roman"/>
            </a:endParaRPr>
          </a:p>
        </p:txBody>
      </p:sp>
      <p:pic>
        <p:nvPicPr>
          <p:cNvPr id="10" name="Picture 2" descr="C:\Users\инга\Downloads\5-UAlEdqEy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56694" y="2793984"/>
            <a:ext cx="5913422" cy="4359994"/>
          </a:xfrm>
          <a:prstGeom prst="rect">
            <a:avLst/>
          </a:prstGeom>
          <a:noFill/>
        </p:spPr>
      </p:pic>
      <p:sp>
        <p:nvSpPr>
          <p:cNvPr id="11" name="Rectangle 5"/>
          <p:cNvSpPr/>
          <p:nvPr/>
        </p:nvSpPr>
        <p:spPr>
          <a:xfrm>
            <a:off x="11271272" y="7794644"/>
            <a:ext cx="13872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3700">
              <a:lnSpc>
                <a:spcPct val="100000"/>
              </a:lnSpc>
            </a:pPr>
            <a:r>
              <a:rPr lang="bg-BG" b="1" spc="-10" dirty="0" smtClean="0">
                <a:latin typeface="PT Mono"/>
                <a:cs typeface="PT Mono"/>
              </a:rPr>
              <a:t>ПОСЛЕ</a:t>
            </a:r>
            <a:endParaRPr lang="bg-BG" b="1" dirty="0">
              <a:latin typeface="PT Mono"/>
              <a:cs typeface="PT Mono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69952" y="2776124"/>
            <a:ext cx="5857916" cy="439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Rectangle 4"/>
          <p:cNvSpPr/>
          <p:nvPr/>
        </p:nvSpPr>
        <p:spPr>
          <a:xfrm>
            <a:off x="3627406" y="7794644"/>
            <a:ext cx="9162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3700">
              <a:lnSpc>
                <a:spcPct val="100000"/>
              </a:lnSpc>
              <a:tabLst>
                <a:tab pos="1419860" algn="l"/>
                <a:tab pos="3205480" algn="l"/>
              </a:tabLst>
            </a:pPr>
            <a:r>
              <a:rPr lang="bg-BG" b="1" spc="-10" dirty="0" smtClean="0">
                <a:latin typeface="PT Mono"/>
                <a:cs typeface="PT Mono"/>
              </a:rPr>
              <a:t>ДО</a:t>
            </a:r>
            <a:endParaRPr lang="bg-BG" b="1" dirty="0">
              <a:latin typeface="PT Mono"/>
              <a:cs typeface="PT Mono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269230"/>
            <a:ext cx="15354300" cy="65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4200" b="1" dirty="0" smtClean="0">
                <a:solidFill>
                  <a:sysClr val="windowText" lastClr="000000"/>
                </a:solidFill>
                <a:cs typeface="Times New Roman"/>
              </a:rPr>
              <a:t>Мастерская 3. Сетевое и системное администрирование</a:t>
            </a:r>
            <a:endParaRPr lang="ru-RU" sz="5400" dirty="0"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7200" y="1498600"/>
            <a:ext cx="7594600" cy="8204200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55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342314" y="1508100"/>
            <a:ext cx="7594600" cy="8204200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550" dirty="0">
              <a:latin typeface="Times New Roman"/>
              <a:cs typeface="Times New Roman"/>
            </a:endParaRPr>
          </a:p>
        </p:txBody>
      </p:sp>
      <p:pic>
        <p:nvPicPr>
          <p:cNvPr id="10" name="Picture 2" descr="G:\DCIM\100CANON\IMG_97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85256" y="2793984"/>
            <a:ext cx="6309447" cy="4277736"/>
          </a:xfrm>
          <a:prstGeom prst="rect">
            <a:avLst/>
          </a:prstGeom>
          <a:noFill/>
        </p:spPr>
      </p:pic>
      <p:sp>
        <p:nvSpPr>
          <p:cNvPr id="11" name="Rectangle 5"/>
          <p:cNvSpPr/>
          <p:nvPr/>
        </p:nvSpPr>
        <p:spPr>
          <a:xfrm>
            <a:off x="11342710" y="7723206"/>
            <a:ext cx="13872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3700">
              <a:lnSpc>
                <a:spcPct val="100000"/>
              </a:lnSpc>
            </a:pPr>
            <a:r>
              <a:rPr lang="bg-BG" b="1" spc="-10" dirty="0" smtClean="0">
                <a:latin typeface="PT Mono"/>
                <a:cs typeface="PT Mono"/>
              </a:rPr>
              <a:t>ПОСЛЕ</a:t>
            </a:r>
            <a:endParaRPr lang="bg-BG" b="1" dirty="0">
              <a:latin typeface="PT Mono"/>
              <a:cs typeface="PT Mono"/>
            </a:endParaRPr>
          </a:p>
        </p:txBody>
      </p:sp>
      <p:sp>
        <p:nvSpPr>
          <p:cNvPr id="12" name="Rectangle 4"/>
          <p:cNvSpPr/>
          <p:nvPr/>
        </p:nvSpPr>
        <p:spPr>
          <a:xfrm>
            <a:off x="3627406" y="7723206"/>
            <a:ext cx="9162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3700">
              <a:lnSpc>
                <a:spcPct val="100000"/>
              </a:lnSpc>
              <a:tabLst>
                <a:tab pos="1419860" algn="l"/>
                <a:tab pos="3205480" algn="l"/>
              </a:tabLst>
            </a:pPr>
            <a:r>
              <a:rPr lang="bg-BG" b="1" spc="-10" dirty="0" smtClean="0">
                <a:latin typeface="PT Mono"/>
                <a:cs typeface="PT Mono"/>
              </a:rPr>
              <a:t>ДО</a:t>
            </a:r>
            <a:endParaRPr lang="bg-BG" b="1" dirty="0">
              <a:latin typeface="PT Mono"/>
              <a:cs typeface="PT Mono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98514" y="2793984"/>
            <a:ext cx="5929354" cy="4232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269230"/>
            <a:ext cx="15354300" cy="130548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4200" b="1" dirty="0" smtClean="0">
                <a:solidFill>
                  <a:sysClr val="windowText" lastClr="000000"/>
                </a:solidFill>
                <a:cs typeface="Times New Roman"/>
              </a:rPr>
              <a:t>Мастерская 4. ИТ-решения для бизнеса на платформе «1С:Предприятие 8»</a:t>
            </a:r>
            <a:endParaRPr lang="ru-RU" sz="5400" dirty="0"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7200" y="1498600"/>
            <a:ext cx="7594600" cy="8204200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55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204200" y="1498600"/>
            <a:ext cx="7594600" cy="8204200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550" dirty="0">
              <a:latin typeface="Times New Roman"/>
              <a:cs typeface="Times New Roman"/>
            </a:endParaRPr>
          </a:p>
        </p:txBody>
      </p:sp>
      <p:pic>
        <p:nvPicPr>
          <p:cNvPr id="8194" name="Picture 2" descr="E:\User\Downloads\Фото помещений до ремонта (1) (1)\Фото помещений до ремонта\ЛОТ 3\1С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69952" y="2579670"/>
            <a:ext cx="5905541" cy="4429156"/>
          </a:xfrm>
          <a:prstGeom prst="rect">
            <a:avLst/>
          </a:prstGeom>
          <a:noFill/>
        </p:spPr>
      </p:pic>
      <p:sp>
        <p:nvSpPr>
          <p:cNvPr id="12" name="Rectangle 4"/>
          <p:cNvSpPr/>
          <p:nvPr/>
        </p:nvSpPr>
        <p:spPr>
          <a:xfrm>
            <a:off x="3627406" y="7723206"/>
            <a:ext cx="9162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3700">
              <a:lnSpc>
                <a:spcPct val="100000"/>
              </a:lnSpc>
              <a:tabLst>
                <a:tab pos="1419860" algn="l"/>
                <a:tab pos="3205480" algn="l"/>
              </a:tabLst>
            </a:pPr>
            <a:r>
              <a:rPr lang="bg-BG" b="1" spc="-10" dirty="0" smtClean="0">
                <a:latin typeface="PT Mono"/>
                <a:cs typeface="PT Mono"/>
              </a:rPr>
              <a:t>ДО</a:t>
            </a:r>
            <a:endParaRPr lang="bg-BG" b="1" dirty="0">
              <a:latin typeface="PT Mono"/>
              <a:cs typeface="PT Mono"/>
            </a:endParaRPr>
          </a:p>
        </p:txBody>
      </p:sp>
      <p:sp>
        <p:nvSpPr>
          <p:cNvPr id="13" name="Rectangle 5"/>
          <p:cNvSpPr/>
          <p:nvPr/>
        </p:nvSpPr>
        <p:spPr>
          <a:xfrm>
            <a:off x="11271272" y="7651768"/>
            <a:ext cx="13872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3700">
              <a:lnSpc>
                <a:spcPct val="100000"/>
              </a:lnSpc>
            </a:pPr>
            <a:r>
              <a:rPr lang="bg-BG" b="1" spc="-10" dirty="0" smtClean="0">
                <a:latin typeface="PT Mono"/>
                <a:cs typeface="PT Mono"/>
              </a:rPr>
              <a:t>ПОСЛЕ</a:t>
            </a:r>
            <a:endParaRPr lang="bg-BG" b="1" dirty="0">
              <a:latin typeface="PT Mono"/>
              <a:cs typeface="PT Mono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13819" y="2508232"/>
            <a:ext cx="6072230" cy="460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2800</TotalTime>
  <Words>178</Words>
  <Application>Microsoft Office PowerPoint</Application>
  <PresentationFormat>Произвольный</PresentationFormat>
  <Paragraphs>358</Paragraphs>
  <Slides>12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Office Theme</vt:lpstr>
      <vt:lpstr>Слайд 1</vt:lpstr>
      <vt:lpstr>ОБЩАЯ ИНФОРМАЦИЯ</vt:lpstr>
      <vt:lpstr>Мастерская 1. Программные решения для бизнеса </vt:lpstr>
      <vt:lpstr>Мастерская 1. Программные решения для бизнеса </vt:lpstr>
      <vt:lpstr>Мастерская 2. Разработка виртуальной и дополненной реальности (VR/AR)</vt:lpstr>
      <vt:lpstr>Мастерская 2. Разработка виртуальной и дополненной реальности (VR/AR)</vt:lpstr>
      <vt:lpstr>Мастерская 3. Сетевое и системное администрирование</vt:lpstr>
      <vt:lpstr>Мастерская 3. Сетевое и системное администрирование</vt:lpstr>
      <vt:lpstr>Мастерская 4. ИТ-решения для бизнеса на платформе «1С:Предприятие 8»</vt:lpstr>
      <vt:lpstr>Мастерская 4. ИТ-решения для бизнеса на платформе «1С:Предприятие 8»</vt:lpstr>
      <vt:lpstr>Мастерская 5. Разработка мобильных приложений </vt:lpstr>
      <vt:lpstr>Мастерская 5. Разработка мобильных приложений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ДЛЯ  ПОЛУЧАТЕЛЕЙ  ГРАНТА</dc:title>
  <dc:creator>user</dc:creator>
  <cp:lastModifiedBy>User</cp:lastModifiedBy>
  <cp:revision>133</cp:revision>
  <dcterms:created xsi:type="dcterms:W3CDTF">2020-02-05T12:36:24Z</dcterms:created>
  <dcterms:modified xsi:type="dcterms:W3CDTF">2020-11-25T10:44:38Z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2020-02-05T00:00:00Z</vt:filetime>
  </property>
  <property fmtid="{D5CDD505-2E9C-101B-9397-08002B2CF9AE}" pid="3" name="Creator">
    <vt:lpwstr>Adobe InDesign 14.0 (Macintosh)</vt:lpwstr>
  </property>
  <property fmtid="{D5CDD505-2E9C-101B-9397-08002B2CF9AE}" pid="4" name="LastSaved">
    <vt:filetime>2020-02-05T00:00:00Z</vt:filetime>
  </property>
</Properties>
</file>