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4" r:id="rId16"/>
    <p:sldId id="270" r:id="rId17"/>
    <p:sldId id="275" r:id="rId18"/>
    <p:sldId id="271" r:id="rId19"/>
    <p:sldId id="272" r:id="rId20"/>
  </p:sldIdLst>
  <p:sldSz cx="16256000" cy="10160000"/>
  <p:notesSz cx="16256000" cy="10160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8" autoAdjust="0"/>
    <p:restoredTop sz="94681"/>
  </p:normalViewPr>
  <p:slideViewPr>
    <p:cSldViewPr>
      <p:cViewPr>
        <p:scale>
          <a:sx n="50" d="100"/>
          <a:sy n="50" d="100"/>
        </p:scale>
        <p:origin x="-1272" y="-2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043738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9207500" y="0"/>
            <a:ext cx="7045325" cy="5095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73097-DC0C-BB40-AEC4-7A08054E0C8B}" type="datetimeFigureOut">
              <a:rPr lang="en-US" smtClean="0"/>
              <a:pPr/>
              <a:t>11/17/2020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384800" y="12700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625600" y="4889500"/>
            <a:ext cx="13004800" cy="4000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50413"/>
            <a:ext cx="7043738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9207500" y="9650413"/>
            <a:ext cx="7045325" cy="5095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90AA4-3945-7748-976B-C90B6FB2B8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631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90AA4-3945-7748-976B-C90B6FB2B8A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4209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19200" y="3149600"/>
            <a:ext cx="13817600" cy="2133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38400" y="5689600"/>
            <a:ext cx="11379200" cy="2540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1280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8371840" y="2336800"/>
            <a:ext cx="707136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269230"/>
            <a:ext cx="153670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0" i="0">
                <a:solidFill>
                  <a:schemeClr val="tx1"/>
                </a:solidFill>
                <a:latin typeface="PT Mono"/>
                <a:cs typeface="PT Mon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12800" y="2336800"/>
            <a:ext cx="14630400" cy="670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527040" y="9448800"/>
            <a:ext cx="520192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81280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704320" y="9448800"/>
            <a:ext cx="3738880" cy="50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nstagram.com/p/CHqg_hUgqVS/?igshid=14csiowlv0j7m" TargetMode="External"/><Relationship Id="rId3" Type="http://schemas.openxmlformats.org/officeDocument/2006/relationships/image" Target="../media/image18.png"/><Relationship Id="rId7" Type="http://schemas.openxmlformats.org/officeDocument/2006/relationships/hyperlink" Target="https://vk.com/wall-132124237_2492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80;&#1085;&#1075;&#1072;\Downloads\&#1042;%20&#1053;&#1061;&#1052;&#1058;%20&#1086;&#1090;&#1082;&#1088;&#1099;&#1083;&#1080;&#1089;&#1100;%20&#1085;&#1086;&#1074;&#1099;&#1077;%20&#1091;&#1095;&#1077;&#1073;&#1085;&#1099;&#1077;%20&#1084;&#1072;&#1089;&#1090;&#1077;&#1088;&#1089;&#1082;&#1080;&#1077;.mp4" TargetMode="External"/><Relationship Id="rId6" Type="http://schemas.openxmlformats.org/officeDocument/2006/relationships/hyperlink" Target="https://www.nhmt.ru/news_add.php?id=2202" TargetMode="External"/><Relationship Id="rId5" Type="http://schemas.openxmlformats.org/officeDocument/2006/relationships/hyperlink" Target="https://vk.com/video-74298994_456247014" TargetMode="External"/><Relationship Id="rId4" Type="http://schemas.openxmlformats.org/officeDocument/2006/relationships/hyperlink" Target="http://www.grani21.ru/pub/chuvashija-vkladyvaet-v-obrazovanie-i-kulturu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6254984" cy="101589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ИТ-решения для бизнеса на платформе «1С:Предприятие 8»</a:t>
            </a: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6332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11266" name="Picture 2" descr="D:\мастер\20201111_171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27076" y="4437058"/>
            <a:ext cx="13902379" cy="2731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4. ИТ-решения для бизнеса на платформе «1С:Предприятие 8»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F5B63B6F-EA90-4BDF-A70D-5925E7FCED54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10242" name="Picture 2" descr="D:\мастер\20201111_170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13752" y="3436926"/>
            <a:ext cx="6627802" cy="4970852"/>
          </a:xfrm>
          <a:prstGeom prst="rect">
            <a:avLst/>
          </a:prstGeom>
          <a:noFill/>
        </p:spPr>
      </p:pic>
      <p:pic>
        <p:nvPicPr>
          <p:cNvPr id="10243" name="Picture 3" descr="G:\DCIM\100CANON\IMG_96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69886" y="3509612"/>
            <a:ext cx="6858048" cy="51135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Разработка мобильных приложений 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3284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9218" name="Picture 2" descr="D:\мастер\20201111_1834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762" y="4365620"/>
            <a:ext cx="14565464" cy="29368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5. Разработка мобильных приложений 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spc="-70" dirty="0">
                <a:latin typeface="PT Mono"/>
                <a:cs typeface="PT Mono"/>
              </a:rPr>
              <a:t>РАБОЧЕГО </a:t>
            </a:r>
            <a:r>
              <a:rPr lang="bg-BG" spc="-65" dirty="0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F876F860-D26E-4DFF-B89F-E3D01C303D3E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8194" name="Picture 2" descr="G:\DCIM\100CANON\IMG_9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134" y="3365488"/>
            <a:ext cx="7210356" cy="4806904"/>
          </a:xfrm>
          <a:prstGeom prst="rect">
            <a:avLst/>
          </a:prstGeom>
          <a:noFill/>
        </p:spPr>
      </p:pic>
      <p:pic>
        <p:nvPicPr>
          <p:cNvPr id="5122" name="Picture 2" descr="G:\DCIM\100CANON\IMG_9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13752" y="3436926"/>
            <a:ext cx="707236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xmlns="" id="{0EE3EBB9-9887-4853-A69A-3168A8586571}"/>
              </a:ext>
            </a:extLst>
          </p:cNvPr>
          <p:cNvSpPr txBox="1"/>
          <p:nvPr/>
        </p:nvSpPr>
        <p:spPr>
          <a:xfrm>
            <a:off x="444500" y="269230"/>
            <a:ext cx="15151100" cy="128990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5000"/>
              </a:lnSpc>
              <a:tabLst>
                <a:tab pos="3894454" algn="l"/>
                <a:tab pos="5344160" algn="l"/>
                <a:tab pos="5720715" algn="l"/>
                <a:tab pos="6258560" algn="l"/>
                <a:tab pos="8383270" algn="l"/>
                <a:tab pos="10875010" algn="l"/>
              </a:tabLst>
            </a:pPr>
            <a:r>
              <a:rPr sz="3100" spc="-130" dirty="0">
                <a:latin typeface="PT Mono"/>
              </a:rPr>
              <a:t>ПЕРЕЧЕНЬ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ОБРАЗОВАТЕЛЬНЫХ</a:t>
            </a:r>
            <a:r>
              <a:rPr lang="ru-RU" sz="3100" spc="-130" dirty="0">
                <a:latin typeface="PT Mono"/>
              </a:rPr>
              <a:t> </a:t>
            </a:r>
            <a:r>
              <a:rPr sz="3100" spc="-130" dirty="0">
                <a:latin typeface="PT Mono"/>
              </a:rPr>
              <a:t>ПРОГРАММ</a:t>
            </a:r>
            <a:r>
              <a:rPr lang="ru-RU" sz="3100" dirty="0">
                <a:latin typeface="PT Mono"/>
                <a:cs typeface="PT Mono"/>
              </a:rPr>
              <a:t>, </a:t>
            </a:r>
            <a:r>
              <a:rPr sz="3100" spc="-114" dirty="0">
                <a:latin typeface="PT Mono"/>
                <a:cs typeface="PT Mono"/>
              </a:rPr>
              <a:t>РЕАЛИЗУЕМЫХ</a:t>
            </a:r>
            <a:r>
              <a:rPr lang="ru-RU" sz="3100" spc="-114" dirty="0">
                <a:latin typeface="PT Mono"/>
                <a:cs typeface="PT Mono"/>
              </a:rPr>
              <a:t> </a:t>
            </a:r>
            <a:br>
              <a:rPr lang="ru-RU" sz="3100" spc="-114" dirty="0">
                <a:latin typeface="PT Mono"/>
                <a:cs typeface="PT Mono"/>
              </a:rPr>
            </a:br>
            <a:r>
              <a:rPr sz="3100" dirty="0">
                <a:latin typeface="PT Mono"/>
                <a:cs typeface="PT Mono"/>
              </a:rPr>
              <a:t>С</a:t>
            </a:r>
            <a:r>
              <a:rPr lang="ru-RU" sz="3100" dirty="0">
                <a:latin typeface="PT Mono"/>
                <a:cs typeface="PT Mono"/>
              </a:rPr>
              <a:t> </a:t>
            </a:r>
            <a:r>
              <a:rPr sz="3100" spc="-130" dirty="0">
                <a:latin typeface="PT Mono"/>
                <a:cs typeface="PT Mono"/>
              </a:rPr>
              <a:t>ИСПОЛЬЗОВАНИЕ</a:t>
            </a:r>
            <a:r>
              <a:rPr lang="ru-RU" sz="3100" spc="-130" dirty="0">
                <a:latin typeface="PT Mono"/>
                <a:cs typeface="PT Mono"/>
              </a:rPr>
              <a:t>М</a:t>
            </a:r>
            <a:r>
              <a:rPr sz="3100" spc="-130" dirty="0">
                <a:latin typeface="PT Mono"/>
                <a:cs typeface="PT Mono"/>
              </a:rPr>
              <a:t>  </a:t>
            </a:r>
            <a:r>
              <a:rPr sz="3100" spc="-160" dirty="0">
                <a:latin typeface="PT Mono"/>
                <a:cs typeface="PT Mono"/>
              </a:rPr>
              <a:t>ОБОРУДОВАНИЯ</a:t>
            </a:r>
            <a:r>
              <a:rPr lang="ru-RU" sz="3100" spc="-160" dirty="0">
                <a:latin typeface="PT Mono"/>
                <a:cs typeface="PT Mono"/>
              </a:rPr>
              <a:t> </a:t>
            </a:r>
            <a:r>
              <a:rPr lang="ru-RU" sz="3100" spc="-130" dirty="0">
                <a:latin typeface="PT Mono"/>
                <a:cs typeface="PT Mono"/>
              </a:rPr>
              <a:t> </a:t>
            </a:r>
            <a:r>
              <a:rPr sz="3100" spc="-55" dirty="0">
                <a:latin typeface="PT Mono"/>
                <a:cs typeface="PT Mono"/>
              </a:rPr>
              <a:t>СОЗДАННЫХ  </a:t>
            </a:r>
            <a:r>
              <a:rPr sz="3100" spc="-155" dirty="0">
                <a:latin typeface="PT Mono"/>
                <a:cs typeface="PT Mono"/>
              </a:rPr>
              <a:t>МАСТЕРСКИХ</a:t>
            </a:r>
            <a:endParaRPr sz="3100" dirty="0">
              <a:latin typeface="PT Mono"/>
              <a:cs typeface="PT Mono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1136" y="1551608"/>
          <a:ext cx="15644922" cy="8229600"/>
        </p:xfrm>
        <a:graphic>
          <a:graphicData uri="http://schemas.openxmlformats.org/drawingml/2006/table">
            <a:tbl>
              <a:tblPr/>
              <a:tblGrid>
                <a:gridCol w="1928826"/>
                <a:gridCol w="13716096"/>
              </a:tblGrid>
              <a:tr h="16075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СПО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09.01.03 Мастер по обработке цифровой информации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09.02.06 Сетевое и системное администрирование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09.02.07 Информационные системы и программирование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38.02.03 </a:t>
                      </a:r>
                      <a:r>
                        <a:rPr lang="ru-RU" sz="2250" b="0" i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Операционная деятельность в логистике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38.02.05 </a:t>
                      </a:r>
                      <a:r>
                        <a:rPr lang="ru-RU" sz="2250" b="0" i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Товароведение и экспертиза качества потребительских товаров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18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стандартов Ворлдскиллс по компетенции «ИТ-решения для бизнеса на платформе «1С:Предприятие 8»)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Ворлдскиллс по компетенции «Программные решения для бизнеса»)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Ворлдскиллс по компетенции «Разработка виртуальной и дополненной реальности»)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Ворлдскиллс по компетенции «Разработка мобильных приложений»</a:t>
                      </a:r>
                      <a:r>
                        <a:rPr kumimoji="0" lang="en-US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Оператор электронно-вычислительных и вычислительных машин (с учетом стандарта Ворлдскиллс по компетенции «Сетевое и системное администрирование»)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Монтажник оборудования связи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Монтажник радиоэлектронной аппаратуры и приборов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7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ДПО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kern="1200" dirty="0" smtClean="0">
                        <a:solidFill>
                          <a:schemeClr val="tx1"/>
                        </a:solidFill>
                        <a:latin typeface="PT Mono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Администрирование </a:t>
                      </a:r>
                      <a:r>
                        <a:rPr kumimoji="0" lang="en-US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Windows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дополненной реальности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виртуальной реальности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Оператор видео в формате 360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Использование сетевого оборудования </a:t>
                      </a:r>
                      <a:r>
                        <a:rPr kumimoji="0" lang="en-US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Cisco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en-US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IP </a:t>
                      </a: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маршрутизация </a:t>
                      </a:r>
                      <a:r>
                        <a:rPr kumimoji="0" lang="en-US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Cisco</a:t>
                      </a:r>
                      <a:endParaRPr kumimoji="0" lang="ru-RU" sz="22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мобильного приложения на 1С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5258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xmlns="" id="{0EE3EBB9-9887-4853-A69A-3168A8586571}"/>
              </a:ext>
            </a:extLst>
          </p:cNvPr>
          <p:cNvSpPr txBox="1"/>
          <p:nvPr/>
        </p:nvSpPr>
        <p:spPr>
          <a:xfrm>
            <a:off x="444500" y="269231"/>
            <a:ext cx="15151100" cy="1286955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5000"/>
              </a:lnSpc>
              <a:tabLst>
                <a:tab pos="3894454" algn="l"/>
                <a:tab pos="5344160" algn="l"/>
                <a:tab pos="5720715" algn="l"/>
                <a:tab pos="6258560" algn="l"/>
                <a:tab pos="8383270" algn="l"/>
                <a:tab pos="10875010" algn="l"/>
              </a:tabLst>
            </a:pPr>
            <a:r>
              <a:rPr sz="3100" spc="-130" smtClean="0">
                <a:latin typeface="PT Mono"/>
              </a:rPr>
              <a:t>ПЕРЕЧЕНЬ</a:t>
            </a:r>
            <a:r>
              <a:rPr lang="ru-RU" sz="3100" spc="-130" dirty="0" smtClean="0">
                <a:latin typeface="PT Mono"/>
              </a:rPr>
              <a:t> </a:t>
            </a:r>
            <a:r>
              <a:rPr sz="3100" spc="-130" smtClean="0">
                <a:latin typeface="PT Mono"/>
              </a:rPr>
              <a:t>ОБРАЗОВАТЕЛЬНЫХ</a:t>
            </a:r>
            <a:r>
              <a:rPr lang="ru-RU" sz="3100" spc="-130" dirty="0" smtClean="0">
                <a:latin typeface="PT Mono"/>
              </a:rPr>
              <a:t> </a:t>
            </a:r>
            <a:r>
              <a:rPr sz="3100" spc="-130" smtClean="0">
                <a:latin typeface="PT Mono"/>
              </a:rPr>
              <a:t>ПРОГРАММ</a:t>
            </a:r>
            <a:r>
              <a:rPr lang="ru-RU" sz="3100" dirty="0" smtClean="0">
                <a:latin typeface="PT Mono"/>
                <a:cs typeface="PT Mono"/>
              </a:rPr>
              <a:t>, </a:t>
            </a:r>
            <a:r>
              <a:rPr sz="3100" spc="-114" smtClean="0">
                <a:latin typeface="PT Mono"/>
                <a:cs typeface="PT Mono"/>
              </a:rPr>
              <a:t>РЕАЛИЗУЕМЫХ</a:t>
            </a:r>
            <a:r>
              <a:rPr lang="ru-RU" sz="3100" spc="-114" dirty="0" smtClean="0">
                <a:latin typeface="PT Mono"/>
                <a:cs typeface="PT Mono"/>
              </a:rPr>
              <a:t> </a:t>
            </a:r>
            <a:br>
              <a:rPr lang="ru-RU" sz="3100" spc="-114" dirty="0" smtClean="0">
                <a:latin typeface="PT Mono"/>
                <a:cs typeface="PT Mono"/>
              </a:rPr>
            </a:br>
            <a:r>
              <a:rPr sz="3100" smtClean="0">
                <a:latin typeface="PT Mono"/>
                <a:cs typeface="PT Mono"/>
              </a:rPr>
              <a:t>С</a:t>
            </a:r>
            <a:r>
              <a:rPr lang="ru-RU" sz="3100" dirty="0" smtClean="0">
                <a:latin typeface="PT Mono"/>
                <a:cs typeface="PT Mono"/>
              </a:rPr>
              <a:t> </a:t>
            </a:r>
            <a:r>
              <a:rPr sz="3100" spc="-130" smtClean="0">
                <a:latin typeface="PT Mono"/>
                <a:cs typeface="PT Mono"/>
              </a:rPr>
              <a:t>ИСПОЛЬЗОВАНИЕ</a:t>
            </a:r>
            <a:r>
              <a:rPr lang="ru-RU" sz="3100" spc="-130" dirty="0" smtClean="0">
                <a:latin typeface="PT Mono"/>
                <a:cs typeface="PT Mono"/>
              </a:rPr>
              <a:t>М</a:t>
            </a:r>
            <a:r>
              <a:rPr sz="3100" spc="-130" smtClean="0">
                <a:latin typeface="PT Mono"/>
                <a:cs typeface="PT Mono"/>
              </a:rPr>
              <a:t>  </a:t>
            </a:r>
            <a:r>
              <a:rPr sz="3100" spc="-160" smtClean="0">
                <a:latin typeface="PT Mono"/>
                <a:cs typeface="PT Mono"/>
              </a:rPr>
              <a:t>ОБОРУДОВАНИЯ</a:t>
            </a:r>
            <a:r>
              <a:rPr lang="ru-RU" sz="3100" spc="-160" dirty="0" smtClean="0">
                <a:latin typeface="PT Mono"/>
                <a:cs typeface="PT Mono"/>
              </a:rPr>
              <a:t> </a:t>
            </a:r>
            <a:r>
              <a:rPr lang="ru-RU" sz="3100" spc="-130" dirty="0" smtClean="0">
                <a:latin typeface="PT Mono"/>
                <a:cs typeface="PT Mono"/>
              </a:rPr>
              <a:t> </a:t>
            </a:r>
            <a:r>
              <a:rPr sz="3100" spc="-55" smtClean="0">
                <a:latin typeface="PT Mono"/>
                <a:cs typeface="PT Mono"/>
              </a:rPr>
              <a:t>СОЗДАННЫХ  </a:t>
            </a:r>
            <a:r>
              <a:rPr sz="3100" spc="-155" smtClean="0">
                <a:latin typeface="PT Mono"/>
                <a:cs typeface="PT Mono"/>
              </a:rPr>
              <a:t>МАСТЕРСКИХ</a:t>
            </a:r>
            <a:endParaRPr sz="3100" dirty="0">
              <a:latin typeface="PT Mono"/>
              <a:cs typeface="PT Mono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69820" y="1650976"/>
          <a:ext cx="15716360" cy="8237220"/>
        </p:xfrm>
        <a:graphic>
          <a:graphicData uri="http://schemas.openxmlformats.org/drawingml/2006/table">
            <a:tbl>
              <a:tblPr/>
              <a:tblGrid>
                <a:gridCol w="1928826"/>
                <a:gridCol w="13787534"/>
              </a:tblGrid>
              <a:tr h="814393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PT Mono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Программы ДПО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Автоматизация в 1С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Программирование в 1С для начинающих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мобильных приложений (с учетом стандарта Ворлдскиллс по компетенции «Разработка мобильных приложений»)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универсальных прикладных решений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Облачные вычисления для мобильных устройств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ИТ-решение для бизнеса на платформе «1</a:t>
                      </a:r>
                      <a:r>
                        <a:rPr kumimoji="0" lang="en-US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: Предприятие 8»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стандартов Ворлдскиллс по компетенции «ИТ-решения для бизнеса на платформе «1С:Предприятие 8»)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Ворлдскиллс по компетенции «Программные решения для бизнеса»)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Наладчик технологического оборудования (с учетом стандарта Ворлдскиллс по компетенции «Разработка мобильных приложений»</a:t>
                      </a:r>
                      <a:r>
                        <a:rPr kumimoji="0" lang="en-US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ru-RU" sz="23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Программные решения для бизнеса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Основы разработки приложений виртуальной и дополненной реальности (с учетом стандарта Ворлдскиллс по компетенции «Разработка виртуальной и дополненной реальности»)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Сетевое и системное администрирование (с учетом стандарта Ворлдскиллс по компетенции «Сетевое и системное администрирование)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Оператор электронно-вычислительных и вычислительных машин (с учетом стандарта Ворлдскиллс по компетенции «Сетевое и системное администрирование»)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Управление персоналом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Разработка тест-кейсов, модульных  тестов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3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Демонстрационный экзамен - инновационная форма оценивания компетенций в СПО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5258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31800"/>
            <a:ext cx="153670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972050" algn="l"/>
                <a:tab pos="5886450" algn="l"/>
              </a:tabLst>
            </a:pPr>
            <a:r>
              <a:rPr sz="4400" spc="-105" dirty="0"/>
              <a:t>П</a:t>
            </a:r>
            <a:r>
              <a:rPr sz="4400" spc="-229" dirty="0"/>
              <a:t>У</a:t>
            </a:r>
            <a:r>
              <a:rPr sz="4400" spc="-150" dirty="0"/>
              <a:t>Б</a:t>
            </a:r>
            <a:r>
              <a:rPr sz="4400" spc="-65" dirty="0"/>
              <a:t>Л</a:t>
            </a:r>
            <a:r>
              <a:rPr sz="4400" spc="-95" dirty="0"/>
              <a:t>И</a:t>
            </a:r>
            <a:r>
              <a:rPr sz="4400" spc="150" dirty="0"/>
              <a:t>К</a:t>
            </a:r>
            <a:r>
              <a:rPr sz="4400" spc="-60" dirty="0"/>
              <a:t>А</a:t>
            </a:r>
            <a:r>
              <a:rPr sz="4400" spc="5" dirty="0"/>
              <a:t>Ц</a:t>
            </a:r>
            <a:r>
              <a:rPr sz="4400" spc="-15" dirty="0"/>
              <a:t>И</a:t>
            </a:r>
            <a:r>
              <a:rPr sz="4400" dirty="0"/>
              <a:t>И</a:t>
            </a:r>
            <a:r>
              <a:rPr lang="ru-RU" sz="4400" dirty="0"/>
              <a:t> </a:t>
            </a:r>
            <a:r>
              <a:rPr sz="4400" dirty="0"/>
              <a:t>В</a:t>
            </a:r>
            <a:r>
              <a:rPr lang="ru-RU" sz="4400" dirty="0"/>
              <a:t> </a:t>
            </a:r>
            <a:r>
              <a:rPr sz="4400" spc="-95" dirty="0"/>
              <a:t>С</a:t>
            </a:r>
            <a:r>
              <a:rPr sz="4400" spc="-15" dirty="0"/>
              <a:t>М</a:t>
            </a:r>
            <a:r>
              <a:rPr sz="4400" dirty="0"/>
              <a:t>И</a:t>
            </a:r>
            <a:r>
              <a:rPr lang="ru-RU" sz="4400" dirty="0"/>
              <a:t> </a:t>
            </a:r>
            <a:br>
              <a:rPr lang="ru-RU" sz="4400" dirty="0"/>
            </a:br>
            <a:r>
              <a:rPr lang="ru-RU" sz="2000" dirty="0"/>
              <a:t>(видеоролик // </a:t>
            </a:r>
            <a:r>
              <a:rPr lang="ru-RU" sz="1400" dirty="0"/>
              <a:t>скриншоты публикаций со ссылками на них)</a:t>
            </a:r>
            <a:endParaRPr sz="1400" dirty="0"/>
          </a:p>
        </p:txBody>
      </p:sp>
      <p:pic>
        <p:nvPicPr>
          <p:cNvPr id="1027" name="Picture 3" descr="C:\Users\инга\Desktop\мастерские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0018" y="1650976"/>
            <a:ext cx="12930278" cy="75628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31800"/>
            <a:ext cx="153670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972050" algn="l"/>
                <a:tab pos="5886450" algn="l"/>
              </a:tabLst>
            </a:pPr>
            <a:r>
              <a:rPr sz="4400" spc="-105" dirty="0"/>
              <a:t>П</a:t>
            </a:r>
            <a:r>
              <a:rPr sz="4400" spc="-229" dirty="0"/>
              <a:t>У</a:t>
            </a:r>
            <a:r>
              <a:rPr sz="4400" spc="-150" dirty="0"/>
              <a:t>Б</a:t>
            </a:r>
            <a:r>
              <a:rPr sz="4400" spc="-65" dirty="0"/>
              <a:t>Л</a:t>
            </a:r>
            <a:r>
              <a:rPr sz="4400" spc="-95" dirty="0"/>
              <a:t>И</a:t>
            </a:r>
            <a:r>
              <a:rPr sz="4400" spc="150" dirty="0"/>
              <a:t>К</a:t>
            </a:r>
            <a:r>
              <a:rPr sz="4400" spc="-60" dirty="0"/>
              <a:t>А</a:t>
            </a:r>
            <a:r>
              <a:rPr sz="4400" spc="5" dirty="0"/>
              <a:t>Ц</a:t>
            </a:r>
            <a:r>
              <a:rPr sz="4400" spc="-15" dirty="0"/>
              <a:t>И</a:t>
            </a:r>
            <a:r>
              <a:rPr sz="4400" dirty="0"/>
              <a:t>И</a:t>
            </a:r>
            <a:r>
              <a:rPr lang="ru-RU" sz="4400" dirty="0"/>
              <a:t> </a:t>
            </a:r>
            <a:r>
              <a:rPr sz="4400" dirty="0"/>
              <a:t>В</a:t>
            </a:r>
            <a:r>
              <a:rPr lang="ru-RU" sz="4400" dirty="0"/>
              <a:t> </a:t>
            </a:r>
            <a:r>
              <a:rPr sz="4400" spc="-95" dirty="0"/>
              <a:t>С</a:t>
            </a:r>
            <a:r>
              <a:rPr sz="4400" spc="-15" dirty="0"/>
              <a:t>М</a:t>
            </a:r>
            <a:r>
              <a:rPr sz="4400" dirty="0"/>
              <a:t>И</a:t>
            </a:r>
            <a:r>
              <a:rPr lang="ru-RU" sz="4400" dirty="0"/>
              <a:t> </a:t>
            </a:r>
            <a:br>
              <a:rPr lang="ru-RU" sz="4400" dirty="0"/>
            </a:br>
            <a:r>
              <a:rPr lang="ru-RU" sz="2000" dirty="0"/>
              <a:t>(видеоролик // </a:t>
            </a:r>
            <a:r>
              <a:rPr lang="ru-RU" sz="1400" dirty="0"/>
              <a:t>скриншоты публикаций со ссылками на них)</a:t>
            </a:r>
            <a:endParaRPr sz="1400" dirty="0"/>
          </a:p>
        </p:txBody>
      </p:sp>
      <p:pic>
        <p:nvPicPr>
          <p:cNvPr id="5" name="В НХМТ открылись новые учебные мастерски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13158" y="1650976"/>
            <a:ext cx="8667800" cy="50022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70282" y="6937388"/>
            <a:ext cx="9415334" cy="2051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350" dirty="0" smtClean="0">
                <a:solidFill>
                  <a:prstClr val="black"/>
                </a:solidFill>
                <a:hlinkClick r:id="rId4"/>
              </a:rPr>
              <a:t>http://</a:t>
            </a:r>
            <a:r>
              <a:rPr lang="en-US" sz="2350" dirty="0" smtClean="0">
                <a:solidFill>
                  <a:prstClr val="black"/>
                </a:solidFill>
                <a:hlinkClick r:id="rId4"/>
              </a:rPr>
              <a:t>www.grani21.ru/pub/chuvashija-vkladyvaet-v-obrazovanie-i-kulturu</a:t>
            </a:r>
            <a:endParaRPr lang="ru-RU" sz="2350" dirty="0" smtClean="0">
              <a:solidFill>
                <a:prstClr val="black"/>
              </a:solidFill>
            </a:endParaRPr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5"/>
              </a:rPr>
              <a:t>https://</a:t>
            </a:r>
            <a:r>
              <a:rPr lang="en-US" sz="2400" dirty="0" smtClean="0">
                <a:hlinkClick r:id="rId5"/>
              </a:rPr>
              <a:t>vk.com/video-74298994_456247014</a:t>
            </a:r>
            <a:endParaRPr lang="ru-RU" sz="2400" dirty="0" smtClean="0"/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350" dirty="0" smtClean="0">
                <a:solidFill>
                  <a:prstClr val="black"/>
                </a:solidFill>
                <a:hlinkClick r:id="rId6"/>
              </a:rPr>
              <a:t>https://</a:t>
            </a:r>
            <a:r>
              <a:rPr lang="en-US" sz="2350" dirty="0" smtClean="0">
                <a:solidFill>
                  <a:prstClr val="black"/>
                </a:solidFill>
                <a:hlinkClick r:id="rId6"/>
              </a:rPr>
              <a:t>www.nhmt.ru/news_add.php?id=2202</a:t>
            </a:r>
            <a:endParaRPr lang="ru-RU" sz="2350" dirty="0" smtClean="0">
              <a:solidFill>
                <a:prstClr val="black"/>
              </a:solidFill>
            </a:endParaRPr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7"/>
              </a:rPr>
              <a:t>https://</a:t>
            </a:r>
            <a:r>
              <a:rPr lang="en-US" sz="2400" dirty="0" smtClean="0">
                <a:hlinkClick r:id="rId7"/>
              </a:rPr>
              <a:t>vk.com/wall-132124237_2492</a:t>
            </a:r>
            <a:endParaRPr lang="ru-RU" sz="2400" dirty="0" smtClean="0"/>
          </a:p>
          <a:p>
            <a:pPr>
              <a:lnSpc>
                <a:spcPct val="107000"/>
              </a:lnSpc>
              <a:buFont typeface="Arial" pitchFamily="34" charset="0"/>
              <a:buChar char="•"/>
              <a:defRPr/>
            </a:pPr>
            <a:r>
              <a:rPr lang="en-US" sz="2400" dirty="0" smtClean="0">
                <a:hlinkClick r:id="rId8"/>
              </a:rPr>
              <a:t>https://www.instagram.com/p/CHqg_hUgqVS/?igshid=14csiowlv0j7m</a:t>
            </a:r>
            <a:endParaRPr lang="ru-RU" sz="235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1498600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797218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400" dirty="0">
              <a:latin typeface="Times New Roman"/>
              <a:cs typeface="Times New Roman"/>
            </a:endParaRPr>
          </a:p>
          <a:p>
            <a:pPr marL="393700" marR="4951095">
              <a:lnSpc>
                <a:spcPct val="104900"/>
              </a:lnSpc>
            </a:pPr>
            <a:endParaRPr lang="ru-RU" sz="3400" spc="-45" dirty="0">
              <a:latin typeface="Times New Roman"/>
              <a:cs typeface="Times New Roman"/>
            </a:endParaRPr>
          </a:p>
          <a:p>
            <a:pPr marL="393700" marR="4951095">
              <a:lnSpc>
                <a:spcPct val="104900"/>
              </a:lnSpc>
            </a:pPr>
            <a:endParaRPr sz="2700" spc="-45" dirty="0">
              <a:latin typeface="PT Mono"/>
              <a:cs typeface="PT Mono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500" y="8499552"/>
            <a:ext cx="8128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>
                <a:latin typeface="PT Mono"/>
                <a:cs typeface="PT Mono"/>
              </a:rPr>
              <a:t>ФОТОГРАФИИ  </a:t>
            </a:r>
            <a:r>
              <a:rPr lang="bg-BG" spc="-25">
                <a:latin typeface="PT Mono"/>
                <a:cs typeface="PT Mono"/>
              </a:rPr>
              <a:t>РАБОТАЮЩИХ  </a:t>
            </a:r>
            <a:r>
              <a:rPr lang="bg-BG" spc="-65">
                <a:latin typeface="PT Mono"/>
                <a:cs typeface="PT Mono"/>
              </a:rPr>
              <a:t>О</a:t>
            </a:r>
            <a:r>
              <a:rPr lang="bg-BG" spc="-75">
                <a:latin typeface="PT Mono"/>
                <a:cs typeface="PT Mono"/>
              </a:rPr>
              <a:t>Б</a:t>
            </a:r>
            <a:r>
              <a:rPr lang="bg-BG" spc="-35">
                <a:latin typeface="PT Mono"/>
                <a:cs typeface="PT Mono"/>
              </a:rPr>
              <a:t>У</a:t>
            </a:r>
            <a:r>
              <a:rPr lang="bg-BG" spc="-5">
                <a:latin typeface="PT Mono"/>
                <a:cs typeface="PT Mono"/>
              </a:rPr>
              <a:t>Ч</a:t>
            </a:r>
            <a:r>
              <a:rPr lang="bg-BG" spc="50">
                <a:latin typeface="PT Mono"/>
                <a:cs typeface="PT Mono"/>
              </a:rPr>
              <a:t>А</a:t>
            </a:r>
            <a:r>
              <a:rPr lang="bg-BG" spc="70">
                <a:latin typeface="PT Mono"/>
                <a:cs typeface="PT Mono"/>
              </a:rPr>
              <a:t>Ю</a:t>
            </a:r>
            <a:r>
              <a:rPr lang="bg-BG" spc="45">
                <a:latin typeface="PT Mono"/>
                <a:cs typeface="PT Mono"/>
              </a:rPr>
              <a:t>Щ</a:t>
            </a:r>
            <a:r>
              <a:rPr lang="bg-BG" spc="5">
                <a:latin typeface="PT Mono"/>
                <a:cs typeface="PT Mono"/>
              </a:rPr>
              <a:t>И</a:t>
            </a:r>
            <a:r>
              <a:rPr lang="bg-BG" spc="-145">
                <a:latin typeface="PT Mono"/>
                <a:cs typeface="PT Mono"/>
              </a:rPr>
              <a:t>Х</a:t>
            </a:r>
            <a:r>
              <a:rPr lang="bg-BG" spc="-35">
                <a:latin typeface="PT Mono"/>
                <a:cs typeface="PT Mono"/>
              </a:rPr>
              <a:t>С</a:t>
            </a:r>
            <a:r>
              <a:rPr lang="bg-BG">
                <a:latin typeface="PT Mono"/>
                <a:cs typeface="PT Mono"/>
              </a:rPr>
              <a:t>Я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04200" y="8499552"/>
            <a:ext cx="8128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>
                <a:latin typeface="PT Mono"/>
                <a:cs typeface="PT Mono"/>
              </a:rPr>
              <a:t>ФОТОГРАФИИ  </a:t>
            </a:r>
            <a:r>
              <a:rPr lang="bg-BG" spc="-25">
                <a:latin typeface="PT Mono"/>
                <a:cs typeface="PT Mono"/>
              </a:rPr>
              <a:t>РАБОТАЮЩИХ  </a:t>
            </a:r>
            <a:r>
              <a:rPr lang="bg-BG" spc="-65">
                <a:latin typeface="PT Mono"/>
                <a:cs typeface="PT Mono"/>
              </a:rPr>
              <a:t>О</a:t>
            </a:r>
            <a:r>
              <a:rPr lang="bg-BG" spc="-75">
                <a:latin typeface="PT Mono"/>
                <a:cs typeface="PT Mono"/>
              </a:rPr>
              <a:t>Б</a:t>
            </a:r>
            <a:r>
              <a:rPr lang="bg-BG" spc="-35">
                <a:latin typeface="PT Mono"/>
                <a:cs typeface="PT Mono"/>
              </a:rPr>
              <a:t>У</a:t>
            </a:r>
            <a:r>
              <a:rPr lang="bg-BG" spc="-5">
                <a:latin typeface="PT Mono"/>
                <a:cs typeface="PT Mono"/>
              </a:rPr>
              <a:t>Ч</a:t>
            </a:r>
            <a:r>
              <a:rPr lang="bg-BG" spc="50">
                <a:latin typeface="PT Mono"/>
                <a:cs typeface="PT Mono"/>
              </a:rPr>
              <a:t>А</a:t>
            </a:r>
            <a:r>
              <a:rPr lang="bg-BG" spc="70">
                <a:latin typeface="PT Mono"/>
                <a:cs typeface="PT Mono"/>
              </a:rPr>
              <a:t>Ю</a:t>
            </a:r>
            <a:r>
              <a:rPr lang="bg-BG" spc="45">
                <a:latin typeface="PT Mono"/>
                <a:cs typeface="PT Mono"/>
              </a:rPr>
              <a:t>Щ</a:t>
            </a:r>
            <a:r>
              <a:rPr lang="bg-BG" spc="5">
                <a:latin typeface="PT Mono"/>
                <a:cs typeface="PT Mono"/>
              </a:rPr>
              <a:t>И</a:t>
            </a:r>
            <a:r>
              <a:rPr lang="bg-BG" spc="-145">
                <a:latin typeface="PT Mono"/>
                <a:cs typeface="PT Mono"/>
              </a:rPr>
              <a:t>Х</a:t>
            </a:r>
            <a:r>
              <a:rPr lang="bg-BG" spc="-35">
                <a:latin typeface="PT Mono"/>
                <a:cs typeface="PT Mono"/>
              </a:rPr>
              <a:t>С</a:t>
            </a:r>
            <a:r>
              <a:rPr lang="bg-BG">
                <a:latin typeface="PT Mono"/>
                <a:cs typeface="PT Mono"/>
              </a:rPr>
              <a:t>Я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7170" name="Picture 2" descr="D:\мастер\IMG_9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638" y="3635329"/>
            <a:ext cx="6572296" cy="4381531"/>
          </a:xfrm>
          <a:prstGeom prst="rect">
            <a:avLst/>
          </a:prstGeom>
          <a:noFill/>
        </p:spPr>
      </p:pic>
      <p:pic>
        <p:nvPicPr>
          <p:cNvPr id="7171" name="Picture 3" descr="D:\мастер\20201111_1708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8132" y="3651240"/>
            <a:ext cx="6096043" cy="4572032"/>
          </a:xfrm>
          <a:prstGeom prst="rect">
            <a:avLst/>
          </a:prstGeom>
          <a:noFill/>
        </p:spPr>
      </p:pic>
      <p:sp>
        <p:nvSpPr>
          <p:cNvPr id="11" name="object 2">
            <a:extLst>
              <a:ext uri="{FF2B5EF4-FFF2-40B4-BE49-F238E27FC236}">
                <a16:creationId xmlns:a16="http://schemas.microsoft.com/office/drawing/2014/main" xmlns="" id="{9B51E8D8-804F-4D9F-BAF2-0144E2014E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22456"/>
            <a:ext cx="15341600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000"/>
              </a:lnSpc>
              <a:tabLst>
                <a:tab pos="5821045" algn="l"/>
              </a:tabLst>
            </a:pPr>
            <a:r>
              <a:rPr lang="ru-RU" sz="2800" b="1" dirty="0" smtClean="0"/>
              <a:t>Государственное автономное профессиональное образовательное учреждение Чувашской Республики «</a:t>
            </a:r>
            <a:r>
              <a:rPr lang="ru-RU" sz="2800" b="1" dirty="0" err="1" smtClean="0"/>
              <a:t>Новочебоксарский</a:t>
            </a:r>
            <a:r>
              <a:rPr lang="ru-RU" sz="2800" b="1" dirty="0" smtClean="0"/>
              <a:t> химико-механический техникум» Министерства образования и молодежной политики Чувашской Республики</a:t>
            </a:r>
            <a:endParaRPr sz="2800" b="1" spc="-13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3529" y="1431464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1886" y="8499552"/>
            <a:ext cx="7596414" cy="96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3700" marR="4951095">
              <a:lnSpc>
                <a:spcPct val="104900"/>
              </a:lnSpc>
              <a:spcBef>
                <a:spcPts val="5"/>
              </a:spcBef>
            </a:pPr>
            <a:r>
              <a:rPr lang="bg-BG" spc="-45" dirty="0">
                <a:latin typeface="PT Mono"/>
                <a:cs typeface="PT Mono"/>
              </a:rPr>
              <a:t>ФОТОГРАФИИ  </a:t>
            </a:r>
            <a:r>
              <a:rPr lang="bg-BG" spc="-25" dirty="0">
                <a:latin typeface="PT Mono"/>
                <a:cs typeface="PT Mono"/>
              </a:rPr>
              <a:t>РАБОТАЮЩИХ  </a:t>
            </a:r>
            <a:r>
              <a:rPr lang="bg-BG" spc="-65" dirty="0">
                <a:latin typeface="PT Mono"/>
                <a:cs typeface="PT Mono"/>
              </a:rPr>
              <a:t>О</a:t>
            </a:r>
            <a:r>
              <a:rPr lang="bg-BG" spc="-75" dirty="0">
                <a:latin typeface="PT Mono"/>
                <a:cs typeface="PT Mono"/>
              </a:rPr>
              <a:t>Б</a:t>
            </a:r>
            <a:r>
              <a:rPr lang="bg-BG" spc="-35" dirty="0">
                <a:latin typeface="PT Mono"/>
                <a:cs typeface="PT Mono"/>
              </a:rPr>
              <a:t>У</a:t>
            </a:r>
            <a:r>
              <a:rPr lang="bg-BG" spc="-5" dirty="0">
                <a:latin typeface="PT Mono"/>
                <a:cs typeface="PT Mono"/>
              </a:rPr>
              <a:t>Ч</a:t>
            </a:r>
            <a:r>
              <a:rPr lang="bg-BG" spc="50" dirty="0">
                <a:latin typeface="PT Mono"/>
                <a:cs typeface="PT Mono"/>
              </a:rPr>
              <a:t>А</a:t>
            </a:r>
            <a:r>
              <a:rPr lang="bg-BG" spc="70" dirty="0">
                <a:latin typeface="PT Mono"/>
                <a:cs typeface="PT Mono"/>
              </a:rPr>
              <a:t>Ю</a:t>
            </a:r>
            <a:r>
              <a:rPr lang="bg-BG" spc="45" dirty="0">
                <a:latin typeface="PT Mono"/>
                <a:cs typeface="PT Mono"/>
              </a:rPr>
              <a:t>Щ</a:t>
            </a:r>
            <a:r>
              <a:rPr lang="bg-BG" spc="5" dirty="0">
                <a:latin typeface="PT Mono"/>
                <a:cs typeface="PT Mono"/>
              </a:rPr>
              <a:t>И</a:t>
            </a:r>
            <a:r>
              <a:rPr lang="bg-BG" spc="-145" dirty="0">
                <a:latin typeface="PT Mono"/>
                <a:cs typeface="PT Mono"/>
              </a:rPr>
              <a:t>Х</a:t>
            </a:r>
            <a:r>
              <a:rPr lang="bg-BG" spc="-35" dirty="0">
                <a:latin typeface="PT Mono"/>
                <a:cs typeface="PT Mono"/>
              </a:rPr>
              <a:t>С</a:t>
            </a:r>
            <a:r>
              <a:rPr lang="bg-BG" dirty="0">
                <a:latin typeface="PT Mono"/>
                <a:cs typeface="PT Mono"/>
              </a:rPr>
              <a:t>Я</a:t>
            </a:r>
          </a:p>
        </p:txBody>
      </p:sp>
      <p:sp>
        <p:nvSpPr>
          <p:cNvPr id="6" name="Rectangle 5"/>
          <p:cNvSpPr/>
          <p:nvPr/>
        </p:nvSpPr>
        <p:spPr>
          <a:xfrm>
            <a:off x="8204200" y="8499552"/>
            <a:ext cx="7607300" cy="96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3700" marR="4951095" algn="just">
              <a:lnSpc>
                <a:spcPct val="104900"/>
              </a:lnSpc>
              <a:spcBef>
                <a:spcPts val="5"/>
              </a:spcBef>
            </a:pPr>
            <a:r>
              <a:rPr lang="bg-BG" spc="-45" dirty="0">
                <a:latin typeface="PT Mono"/>
                <a:cs typeface="PT Mono"/>
              </a:rPr>
              <a:t>ФОТОГРАФИИ </a:t>
            </a:r>
            <a:r>
              <a:rPr lang="bg-BG" spc="-25" dirty="0">
                <a:latin typeface="PT Mono"/>
                <a:cs typeface="PT Mono"/>
              </a:rPr>
              <a:t>РАБОТАЮЩИХ </a:t>
            </a:r>
            <a:r>
              <a:rPr lang="bg-BG" spc="-65" dirty="0">
                <a:latin typeface="PT Mono"/>
                <a:cs typeface="PT Mono"/>
              </a:rPr>
              <a:t>О</a:t>
            </a:r>
            <a:r>
              <a:rPr lang="bg-BG" spc="-75" dirty="0">
                <a:latin typeface="PT Mono"/>
                <a:cs typeface="PT Mono"/>
              </a:rPr>
              <a:t>Б</a:t>
            </a:r>
            <a:r>
              <a:rPr lang="bg-BG" spc="-35" dirty="0">
                <a:latin typeface="PT Mono"/>
                <a:cs typeface="PT Mono"/>
              </a:rPr>
              <a:t>У</a:t>
            </a:r>
            <a:r>
              <a:rPr lang="bg-BG" spc="-5" dirty="0">
                <a:latin typeface="PT Mono"/>
                <a:cs typeface="PT Mono"/>
              </a:rPr>
              <a:t>Ч</a:t>
            </a:r>
            <a:r>
              <a:rPr lang="bg-BG" spc="50" dirty="0">
                <a:latin typeface="PT Mono"/>
                <a:cs typeface="PT Mono"/>
              </a:rPr>
              <a:t>А</a:t>
            </a:r>
            <a:r>
              <a:rPr lang="bg-BG" spc="70" dirty="0">
                <a:latin typeface="PT Mono"/>
                <a:cs typeface="PT Mono"/>
              </a:rPr>
              <a:t>Ю</a:t>
            </a:r>
            <a:r>
              <a:rPr lang="bg-BG" spc="45" dirty="0">
                <a:latin typeface="PT Mono"/>
                <a:cs typeface="PT Mono"/>
              </a:rPr>
              <a:t>Щ</a:t>
            </a:r>
            <a:r>
              <a:rPr lang="bg-BG" spc="5" dirty="0">
                <a:latin typeface="PT Mono"/>
                <a:cs typeface="PT Mono"/>
              </a:rPr>
              <a:t>И</a:t>
            </a:r>
            <a:r>
              <a:rPr lang="bg-BG" spc="-145" dirty="0">
                <a:latin typeface="PT Mono"/>
                <a:cs typeface="PT Mono"/>
              </a:rPr>
              <a:t>Х</a:t>
            </a:r>
            <a:r>
              <a:rPr lang="bg-BG" spc="-35" dirty="0">
                <a:latin typeface="PT Mono"/>
                <a:cs typeface="PT Mono"/>
              </a:rPr>
              <a:t>С</a:t>
            </a:r>
            <a:r>
              <a:rPr lang="bg-BG" dirty="0">
                <a:latin typeface="PT Mono"/>
                <a:cs typeface="PT Mono"/>
              </a:rPr>
              <a:t>Я</a:t>
            </a: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xmlns="" id="{689868A0-19A4-4FA9-89F3-080946300CB2}"/>
              </a:ext>
            </a:extLst>
          </p:cNvPr>
          <p:cNvSpPr txBox="1"/>
          <p:nvPr/>
        </p:nvSpPr>
        <p:spPr>
          <a:xfrm>
            <a:off x="8247743" y="1438721"/>
            <a:ext cx="7594600" cy="8032968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lang="ru-RU" sz="3400" dirty="0">
              <a:latin typeface="Times New Roman"/>
              <a:cs typeface="Times New Roman"/>
            </a:endParaRPr>
          </a:p>
        </p:txBody>
      </p:sp>
      <p:pic>
        <p:nvPicPr>
          <p:cNvPr id="6146" name="Picture 2" descr="D:\мастер\IMG_8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1390" y="4079868"/>
            <a:ext cx="5202158" cy="3468105"/>
          </a:xfrm>
          <a:prstGeom prst="rect">
            <a:avLst/>
          </a:prstGeom>
          <a:noFill/>
        </p:spPr>
      </p:pic>
      <p:pic>
        <p:nvPicPr>
          <p:cNvPr id="6147" name="Picture 3" descr="D:\мастер\IMG_86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8066" y="3794116"/>
            <a:ext cx="6413488" cy="4275659"/>
          </a:xfrm>
          <a:prstGeom prst="rect">
            <a:avLst/>
          </a:prstGeom>
          <a:noFill/>
        </p:spPr>
      </p:pic>
      <p:sp>
        <p:nvSpPr>
          <p:cNvPr id="11" name="object 2">
            <a:extLst>
              <a:ext uri="{FF2B5EF4-FFF2-40B4-BE49-F238E27FC236}">
                <a16:creationId xmlns:a16="http://schemas.microsoft.com/office/drawing/2014/main" xmlns="" id="{9B51E8D8-804F-4D9F-BAF2-0144E2014E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322456"/>
            <a:ext cx="15341600" cy="11669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000"/>
              </a:lnSpc>
              <a:tabLst>
                <a:tab pos="5821045" algn="l"/>
              </a:tabLst>
            </a:pPr>
            <a:r>
              <a:rPr lang="ru-RU" sz="2800" b="1" dirty="0" smtClean="0"/>
              <a:t>Государственное автономное профессиональное образовательное учреждение Чувашской Республики «</a:t>
            </a:r>
            <a:r>
              <a:rPr lang="ru-RU" sz="2800" b="1" dirty="0" err="1" smtClean="0"/>
              <a:t>Новочебоксарский</a:t>
            </a:r>
            <a:r>
              <a:rPr lang="ru-RU" sz="2800" b="1" dirty="0" smtClean="0"/>
              <a:t> химико-механический техникум» Министерства образования и молодежной политики Чувашской Республики</a:t>
            </a:r>
            <a:endParaRPr sz="2800" b="1" spc="-135" dirty="0"/>
          </a:p>
        </p:txBody>
      </p:sp>
    </p:spTree>
    <p:extLst>
      <p:ext uri="{BB962C8B-B14F-4D97-AF65-F5344CB8AC3E}">
        <p14:creationId xmlns:p14="http://schemas.microsoft.com/office/powerpoint/2010/main" xmlns="" val="1925198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2738755" algn="l"/>
              </a:tabLst>
            </a:pPr>
            <a:r>
              <a:rPr sz="4400" spc="-210" dirty="0">
                <a:cs typeface="Times New Roman" panose="02020603050405020304" pitchFamily="18" charset="0"/>
              </a:rPr>
              <a:t>О</a:t>
            </a:r>
            <a:r>
              <a:rPr sz="4400" spc="-130" dirty="0">
                <a:cs typeface="Times New Roman" panose="02020603050405020304" pitchFamily="18" charset="0"/>
              </a:rPr>
              <a:t>Б</a:t>
            </a:r>
            <a:r>
              <a:rPr sz="4400" spc="165" dirty="0">
                <a:cs typeface="Times New Roman" panose="02020603050405020304" pitchFamily="18" charset="0"/>
              </a:rPr>
              <a:t>Щ</a:t>
            </a:r>
            <a:r>
              <a:rPr sz="4400" spc="30" dirty="0">
                <a:cs typeface="Times New Roman" panose="02020603050405020304" pitchFamily="18" charset="0"/>
              </a:rPr>
              <a:t>А</a:t>
            </a:r>
            <a:r>
              <a:rPr sz="4400" dirty="0">
                <a:cs typeface="Times New Roman" panose="02020603050405020304" pitchFamily="18" charset="0"/>
              </a:rPr>
              <a:t>Я	</a:t>
            </a:r>
            <a:r>
              <a:rPr sz="4400" spc="-15" dirty="0">
                <a:cs typeface="Times New Roman" panose="02020603050405020304" pitchFamily="18" charset="0"/>
              </a:rPr>
              <a:t>И</a:t>
            </a:r>
            <a:r>
              <a:rPr sz="4400" spc="-10" dirty="0">
                <a:cs typeface="Times New Roman" panose="02020603050405020304" pitchFamily="18" charset="0"/>
              </a:rPr>
              <a:t>Н</a:t>
            </a:r>
            <a:r>
              <a:rPr sz="4400" dirty="0">
                <a:cs typeface="Times New Roman" panose="02020603050405020304" pitchFamily="18" charset="0"/>
              </a:rPr>
              <a:t>Ф</a:t>
            </a:r>
            <a:r>
              <a:rPr sz="4400" spc="-185" dirty="0">
                <a:cs typeface="Times New Roman" panose="02020603050405020304" pitchFamily="18" charset="0"/>
              </a:rPr>
              <a:t>О</a:t>
            </a:r>
            <a:r>
              <a:rPr sz="4400" spc="-180" dirty="0">
                <a:cs typeface="Times New Roman" panose="02020603050405020304" pitchFamily="18" charset="0"/>
              </a:rPr>
              <a:t>Р</a:t>
            </a:r>
            <a:r>
              <a:rPr sz="4400" spc="-30" dirty="0">
                <a:cs typeface="Times New Roman" panose="02020603050405020304" pitchFamily="18" charset="0"/>
              </a:rPr>
              <a:t>М</a:t>
            </a:r>
            <a:r>
              <a:rPr sz="4400" spc="-60" dirty="0">
                <a:cs typeface="Times New Roman" panose="02020603050405020304" pitchFamily="18" charset="0"/>
              </a:rPr>
              <a:t>А</a:t>
            </a:r>
            <a:r>
              <a:rPr sz="4400" spc="5" dirty="0">
                <a:cs typeface="Times New Roman" panose="02020603050405020304" pitchFamily="18" charset="0"/>
              </a:rPr>
              <a:t>Ц</a:t>
            </a:r>
            <a:r>
              <a:rPr sz="4400" spc="-114" dirty="0">
                <a:cs typeface="Times New Roman" panose="02020603050405020304" pitchFamily="18" charset="0"/>
              </a:rPr>
              <a:t>И</a:t>
            </a:r>
            <a:r>
              <a:rPr sz="4400" dirty="0"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2696" y="2008166"/>
            <a:ext cx="7025137" cy="24134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67000" algn="l"/>
              </a:tabLst>
            </a:pPr>
            <a:r>
              <a:rPr sz="2400" spc="-15" dirty="0">
                <a:latin typeface="PT Mono"/>
                <a:cs typeface="PT Mono"/>
              </a:rPr>
              <a:t>НАИМЕНОВАНИЕ</a:t>
            </a:r>
            <a:r>
              <a:rPr sz="2400" spc="-15">
                <a:latin typeface="PT Mono"/>
                <a:cs typeface="PT Mono"/>
              </a:rPr>
              <a:t>	</a:t>
            </a:r>
            <a:r>
              <a:rPr sz="2400" spc="-55" smtClean="0">
                <a:latin typeface="PT Mono"/>
                <a:cs typeface="PT Mono"/>
              </a:rPr>
              <a:t>ОРГАНИЗАЦИИ:</a:t>
            </a:r>
            <a:r>
              <a:rPr lang="ru-RU" sz="2400" spc="-55" dirty="0" smtClean="0">
                <a:latin typeface="PT Mono"/>
                <a:cs typeface="PT Mono"/>
              </a:rPr>
              <a:t>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 </a:t>
            </a:r>
            <a:endParaRPr sz="2200" b="1" dirty="0">
              <a:latin typeface="PT Mono"/>
              <a:cs typeface="PT Mon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2696" y="4794248"/>
            <a:ext cx="6692900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ЮР</a:t>
            </a:r>
            <a:r>
              <a:rPr lang="ru-RU" sz="2400" spc="-45" dirty="0">
                <a:latin typeface="PT Mono"/>
              </a:rPr>
              <a:t>ИДИЧЕСКИЙ </a:t>
            </a:r>
            <a:r>
              <a:rPr sz="2400" spc="85" smtClean="0">
                <a:latin typeface="PT Mono"/>
                <a:cs typeface="PT Mono"/>
              </a:rPr>
              <a:t>А</a:t>
            </a:r>
            <a:r>
              <a:rPr sz="2400" spc="-40" smtClean="0">
                <a:latin typeface="PT Mono"/>
                <a:cs typeface="PT Mono"/>
              </a:rPr>
              <a:t>Д</a:t>
            </a:r>
            <a:r>
              <a:rPr sz="2400" spc="-120" smtClean="0">
                <a:latin typeface="PT Mono"/>
                <a:cs typeface="PT Mono"/>
              </a:rPr>
              <a:t>РЕ</a:t>
            </a:r>
            <a:r>
              <a:rPr sz="2400" spc="-280" smtClean="0">
                <a:latin typeface="PT Mono"/>
                <a:cs typeface="PT Mono"/>
              </a:rPr>
              <a:t>С</a:t>
            </a:r>
            <a:r>
              <a:rPr lang="ru-RU" sz="2400" spc="-280" dirty="0" smtClean="0">
                <a:latin typeface="PT Mono"/>
                <a:cs typeface="PT Mono"/>
              </a:rPr>
              <a:t> </a:t>
            </a:r>
            <a:r>
              <a:rPr sz="2400">
                <a:latin typeface="PT Mono"/>
                <a:cs typeface="PT Mono"/>
              </a:rPr>
              <a:t>:</a:t>
            </a:r>
            <a:r>
              <a:rPr lang="ru-RU" sz="2400" dirty="0">
                <a:latin typeface="PT Mono"/>
                <a:cs typeface="PT Mono"/>
              </a:rPr>
              <a:t> </a:t>
            </a:r>
            <a:r>
              <a:rPr lang="ru-RU" sz="2400" dirty="0" smtClean="0">
                <a:latin typeface="PT Mono"/>
                <a:cs typeface="PT Mono"/>
              </a:rPr>
              <a:t>                                  </a:t>
            </a:r>
            <a:r>
              <a:rPr lang="ru-RU" sz="2200" b="1" spc="-55" dirty="0" smtClean="0">
                <a:latin typeface="PT Mono"/>
                <a:cs typeface="PT Mono"/>
              </a:rPr>
              <a:t>429951, Республика Чувашия, г. Новочебоксарск, ул. Жени Крутовой, д. 2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21650" y="1163555"/>
            <a:ext cx="7670800" cy="8771632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894444" y="8966200"/>
            <a:ext cx="4904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spcBef>
                <a:spcPts val="1935"/>
              </a:spcBef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dirty="0">
                <a:latin typeface="PT Mono"/>
                <a:cs typeface="PT Mono"/>
              </a:rPr>
              <a:t>ФАСАДА ЗДАНИЯ МАСТЕРСКИХ</a:t>
            </a:r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xmlns="" id="{F04BCE41-8BB8-4FA8-9B81-072D994D79EA}"/>
              </a:ext>
            </a:extLst>
          </p:cNvPr>
          <p:cNvSpPr txBox="1"/>
          <p:nvPr/>
        </p:nvSpPr>
        <p:spPr>
          <a:xfrm>
            <a:off x="457200" y="6299200"/>
            <a:ext cx="6692900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sz="2400" spc="-45" dirty="0">
                <a:latin typeface="PT Mono"/>
              </a:rPr>
              <a:t>АДРЕС</a:t>
            </a:r>
            <a:r>
              <a:rPr lang="ru-RU" sz="2400" spc="-45" dirty="0">
                <a:latin typeface="PT Mono"/>
              </a:rPr>
              <a:t> РАСПОЛОЖЕНИЯ МАСТЕРСКИХ</a:t>
            </a:r>
            <a:r>
              <a:rPr sz="2400" spc="-45">
                <a:latin typeface="PT Mono"/>
              </a:rPr>
              <a:t>:</a:t>
            </a:r>
            <a:r>
              <a:rPr lang="ru-RU" sz="2400" spc="-45" dirty="0">
                <a:latin typeface="PT Mono"/>
              </a:rPr>
              <a:t> </a:t>
            </a: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г. Новочебоксарск, ул. Жени Крутовой, д. 1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endParaRPr lang="ru-RU" sz="2400" b="1" spc="-55" dirty="0" smtClean="0">
              <a:latin typeface="PT Mon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1840" algn="l"/>
                <a:tab pos="2132965" algn="l"/>
                <a:tab pos="2880995" algn="l"/>
              </a:tabLst>
            </a:pPr>
            <a:r>
              <a:rPr lang="ru-RU" sz="2400" b="1" spc="-55" dirty="0" smtClean="0">
                <a:latin typeface="PT Mono"/>
                <a:cs typeface="PT Mono"/>
              </a:rPr>
              <a:t>429951, Республика Чувашия,                                      г. Новочебоксарск, ул. Жени Крутовой, д. 2</a:t>
            </a:r>
            <a:endParaRPr sz="2400" b="1" spc="-45" dirty="0">
              <a:latin typeface="PT Mono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xmlns="" id="{04E9EC64-3DB9-45E3-B877-B931DA40C362}"/>
              </a:ext>
            </a:extLst>
          </p:cNvPr>
          <p:cNvSpPr txBox="1"/>
          <p:nvPr/>
        </p:nvSpPr>
        <p:spPr>
          <a:xfrm>
            <a:off x="412696" y="1293786"/>
            <a:ext cx="507301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75" dirty="0">
                <a:latin typeface="PT Mono"/>
                <a:cs typeface="PT Mono"/>
              </a:rPr>
              <a:t>РЕГИОН</a:t>
            </a:r>
            <a:r>
              <a:rPr sz="2400" spc="-75">
                <a:latin typeface="PT Mono"/>
                <a:cs typeface="PT Mono"/>
              </a:rPr>
              <a:t>:</a:t>
            </a:r>
            <a:r>
              <a:rPr lang="ru-RU" sz="2400" spc="-75" dirty="0">
                <a:latin typeface="PT Mono"/>
                <a:cs typeface="PT Mono"/>
              </a:rPr>
              <a:t> </a:t>
            </a:r>
            <a:r>
              <a:rPr lang="ru-RU" sz="2400" b="1" spc="-75" dirty="0" smtClean="0">
                <a:latin typeface="PT Mono"/>
                <a:cs typeface="PT Mono"/>
              </a:rPr>
              <a:t>Чувашская Республика</a:t>
            </a:r>
            <a:r>
              <a:rPr lang="ru-RU" sz="2400" b="1" spc="-55" dirty="0" smtClean="0">
                <a:latin typeface="PT Mono"/>
                <a:cs typeface="PT Mono"/>
              </a:rPr>
              <a:t> </a:t>
            </a:r>
            <a:endParaRPr sz="2400" b="1" dirty="0">
              <a:latin typeface="PT Mono"/>
              <a:cs typeface="PT Mono"/>
            </a:endParaRPr>
          </a:p>
        </p:txBody>
      </p:sp>
      <p:pic>
        <p:nvPicPr>
          <p:cNvPr id="4099" name="Picture 3" descr="G:\DCIM\100CANON\IMG_9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90" y="3722678"/>
            <a:ext cx="7007895" cy="4671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050" y="429359"/>
            <a:ext cx="15240000" cy="866456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marR="5080" algn="ctr">
              <a:lnSpc>
                <a:spcPts val="6900"/>
              </a:lnSpc>
              <a:spcBef>
                <a:spcPts val="580"/>
              </a:spcBef>
              <a:tabLst>
                <a:tab pos="1312545" algn="l"/>
                <a:tab pos="2644775" algn="l"/>
                <a:tab pos="3492500" algn="l"/>
                <a:tab pos="9362440" algn="l"/>
              </a:tabLst>
            </a:pPr>
            <a:r>
              <a:rPr sz="4400" spc="-210" dirty="0"/>
              <a:t>ОБ</a:t>
            </a:r>
            <a:r>
              <a:rPr sz="4400" spc="-235" dirty="0"/>
              <a:t>Ъ</a:t>
            </a:r>
            <a:r>
              <a:rPr sz="4400" spc="-229" dirty="0"/>
              <a:t>Е</a:t>
            </a:r>
            <a:r>
              <a:rPr sz="4400" dirty="0"/>
              <a:t>М</a:t>
            </a:r>
            <a:r>
              <a:rPr lang="ru-RU" sz="4400" dirty="0"/>
              <a:t> </a:t>
            </a:r>
            <a:r>
              <a:rPr sz="4400" spc="-15" dirty="0"/>
              <a:t>ФИ</a:t>
            </a:r>
            <a:r>
              <a:rPr sz="4400" spc="-30" dirty="0"/>
              <a:t>Н</a:t>
            </a:r>
            <a:r>
              <a:rPr sz="4400" spc="-25" dirty="0"/>
              <a:t>А</a:t>
            </a:r>
            <a:r>
              <a:rPr sz="4400" spc="-125" dirty="0"/>
              <a:t>Н</a:t>
            </a:r>
            <a:r>
              <a:rPr sz="4400" spc="-95" dirty="0"/>
              <a:t>С</a:t>
            </a:r>
            <a:r>
              <a:rPr sz="4400" spc="-145" dirty="0"/>
              <a:t>И</a:t>
            </a:r>
            <a:r>
              <a:rPr sz="4400" spc="-160" dirty="0"/>
              <a:t>Р</a:t>
            </a:r>
            <a:r>
              <a:rPr sz="4400" spc="-185" dirty="0"/>
              <a:t>О</a:t>
            </a:r>
            <a:r>
              <a:rPr sz="4400" spc="-175" dirty="0"/>
              <a:t>В</a:t>
            </a:r>
            <a:r>
              <a:rPr sz="4400" spc="-25" dirty="0"/>
              <a:t>А</a:t>
            </a:r>
            <a:r>
              <a:rPr sz="4400" spc="-15" dirty="0"/>
              <a:t>Н</a:t>
            </a:r>
            <a:r>
              <a:rPr sz="4400" spc="-114" dirty="0"/>
              <a:t>И</a:t>
            </a:r>
            <a:r>
              <a:rPr sz="4400" dirty="0"/>
              <a:t>Я</a:t>
            </a:r>
            <a:r>
              <a:rPr lang="ru-RU" sz="4400" dirty="0"/>
              <a:t> </a:t>
            </a:r>
            <a:r>
              <a:rPr sz="4400" spc="-175" dirty="0"/>
              <a:t>П</a:t>
            </a:r>
            <a:r>
              <a:rPr sz="4400" spc="-160" dirty="0"/>
              <a:t>Р</a:t>
            </a:r>
            <a:r>
              <a:rPr sz="4400" spc="-204" dirty="0"/>
              <a:t>О</a:t>
            </a:r>
            <a:r>
              <a:rPr sz="4400" spc="-310" dirty="0"/>
              <a:t>Е</a:t>
            </a:r>
            <a:r>
              <a:rPr sz="4400" spc="-30" dirty="0"/>
              <a:t>К</a:t>
            </a:r>
            <a:r>
              <a:rPr sz="4400" spc="-315" dirty="0"/>
              <a:t>Т</a:t>
            </a:r>
            <a:r>
              <a:rPr sz="4400" dirty="0"/>
              <a:t>А </a:t>
            </a:r>
            <a:r>
              <a:rPr sz="4400" spc="-427" baseline="5555" dirty="0"/>
              <a:t>(</a:t>
            </a:r>
            <a:r>
              <a:rPr sz="4400" spc="-285" dirty="0"/>
              <a:t>В	</a:t>
            </a:r>
            <a:r>
              <a:rPr sz="4400" spc="-210" dirty="0"/>
              <a:t>ТЫС.</a:t>
            </a:r>
            <a:r>
              <a:rPr lang="ru-RU" sz="4400" spc="-210" dirty="0"/>
              <a:t> </a:t>
            </a:r>
            <a:r>
              <a:rPr sz="4400" spc="-220" dirty="0"/>
              <a:t>РУБЛЕЙ</a:t>
            </a:r>
            <a:r>
              <a:rPr sz="4400" spc="-330" baseline="5555" dirty="0"/>
              <a:t>)</a:t>
            </a:r>
            <a:endParaRPr sz="4400" baseline="5555" dirty="0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7152551"/>
              </p:ext>
            </p:extLst>
          </p:nvPr>
        </p:nvGraphicFramePr>
        <p:xfrm>
          <a:off x="463867" y="3568285"/>
          <a:ext cx="15328900" cy="59127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06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0219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2303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315"/>
                        </a:spcBef>
                        <a:tabLst>
                          <a:tab pos="2654935" algn="l"/>
                        </a:tabLst>
                      </a:pPr>
                      <a:r>
                        <a:rPr sz="270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НАИМЕНОВАНИЕ</a:t>
                      </a:r>
                      <a:r>
                        <a:rPr lang="ru-RU" sz="2700" spc="-15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 </a:t>
                      </a:r>
                      <a:r>
                        <a:rPr sz="2700" spc="-4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МАСТЕРСКИХ</a:t>
                      </a:r>
                      <a:endParaRPr sz="27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2940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28800" marR="772795" indent="-1049020" algn="ctr">
                        <a:lnSpc>
                          <a:spcPts val="2700"/>
                        </a:lnSpc>
                        <a:spcBef>
                          <a:spcPts val="1505"/>
                        </a:spcBef>
                        <a:tabLst>
                          <a:tab pos="2976880" algn="l"/>
                          <a:tab pos="3430904" algn="l"/>
                          <a:tab pos="5035550" algn="l"/>
                          <a:tab pos="5240020" algn="l"/>
                          <a:tab pos="5651500" algn="l"/>
                        </a:tabLst>
                      </a:pPr>
                      <a:r>
                        <a:rPr sz="2700" b="0" spc="-10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К</a:t>
                      </a:r>
                      <a:r>
                        <a:rPr sz="2700" b="0" spc="-4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Л</a:t>
                      </a:r>
                      <a:r>
                        <a:rPr sz="2700" b="0" spc="-6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ИЧ</a:t>
                      </a:r>
                      <a:r>
                        <a:rPr sz="2700" b="0" spc="-1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Е</a:t>
                      </a:r>
                      <a:r>
                        <a:rPr sz="2700" b="0" spc="-3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</a:t>
                      </a:r>
                      <a:r>
                        <a:rPr sz="2700" b="0" spc="-7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Т</a:t>
                      </a:r>
                      <a:r>
                        <a:rPr sz="2700" b="0" spc="-3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4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О</a:t>
                      </a:r>
                      <a:r>
                        <a:rPr sz="2700" b="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</a:t>
                      </a:r>
                      <a:r>
                        <a:rPr sz="2700" b="0" spc="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4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pc="-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Щ</a:t>
                      </a:r>
                      <a:r>
                        <a:rPr sz="2700" b="0" spc="-7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Е</a:t>
                      </a:r>
                      <a:r>
                        <a:rPr sz="2700" b="0" spc="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3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Н</a:t>
                      </a:r>
                      <a:r>
                        <a:rPr sz="2700" b="0" spc="2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Ы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Х</a:t>
                      </a:r>
                      <a:r>
                        <a:rPr lang="ru-RU" sz="2700" b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</a:p>
                    <a:p>
                      <a:pPr marL="1828800" marR="772795" indent="-1049020" algn="ctr">
                        <a:lnSpc>
                          <a:spcPts val="2700"/>
                        </a:lnSpc>
                        <a:spcBef>
                          <a:spcPts val="1505"/>
                        </a:spcBef>
                        <a:tabLst>
                          <a:tab pos="2976880" algn="l"/>
                          <a:tab pos="3430904" algn="l"/>
                          <a:tab pos="5035550" algn="l"/>
                          <a:tab pos="5240020" algn="l"/>
                          <a:tab pos="5651500" algn="l"/>
                        </a:tabLst>
                      </a:pP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</a:t>
                      </a:r>
                      <a:r>
                        <a:rPr lang="ru-RU" sz="2700" b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19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Р</a:t>
                      </a:r>
                      <a:r>
                        <a:rPr sz="2700" b="0" spc="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pc="-1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</a:t>
                      </a:r>
                      <a:r>
                        <a:rPr sz="2700" b="0" spc="9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К</a:t>
                      </a:r>
                      <a:r>
                        <a:rPr sz="2700" b="0" spc="7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А</a:t>
                      </a:r>
                      <a:r>
                        <a:rPr sz="2700" b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Х</a:t>
                      </a:r>
                      <a:r>
                        <a:rPr lang="ru-RU" sz="27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 </a:t>
                      </a:r>
                      <a:r>
                        <a:rPr sz="2700" b="0" spc="-55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ПРОЕКТА</a:t>
                      </a:r>
                      <a:r>
                        <a:rPr lang="ru-RU" sz="2700" b="0" spc="-55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lang="ru-RU" sz="2700" b="0" spc="-55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700" b="0" spc="-5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РАБОЧИХ</a:t>
                      </a:r>
                      <a:r>
                        <a:rPr lang="ru-RU" sz="2700" b="0" spc="-5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700" b="0" spc="-50" smtClean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МЕСТ</a:t>
                      </a:r>
                      <a:endParaRPr sz="2700" b="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9113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0706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1.</a:t>
                      </a: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 </a:t>
                      </a:r>
                      <a:r>
                        <a:rPr lang="ru-RU" sz="2800" b="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Программные решения для бизнеса </a:t>
                      </a:r>
                      <a:endParaRPr sz="2800" b="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Times New Roman"/>
                        </a:rPr>
                        <a:t>12</a:t>
                      </a:r>
                      <a:endParaRPr lang="ru-RU" sz="2800" baseline="0" dirty="0">
                        <a:solidFill>
                          <a:sysClr val="windowText" lastClr="000000"/>
                        </a:solidFill>
                        <a:latin typeface="PT Mono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2. Разработка виртуальной и дополненной реальности (VR/AR)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3. Сетевое и системное администрирование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13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22690480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4.</a:t>
                      </a:r>
                      <a:r>
                        <a:rPr lang="ru-RU" sz="2800" baseline="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 ИТ-решения для бизнеса на платформе «1С:Предприятие 8»</a:t>
                      </a:r>
                      <a:endParaRPr lang="ru-RU" sz="2800" dirty="0" smtClean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12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80623601"/>
                  </a:ext>
                </a:extLst>
              </a:tr>
              <a:tr h="94542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Мастерская </a:t>
                      </a:r>
                      <a:r>
                        <a:rPr lang="ru-RU" sz="2800" dirty="0" smtClean="0">
                          <a:solidFill>
                            <a:sysClr val="windowText" lastClr="000000"/>
                          </a:solidFill>
                          <a:latin typeface="PT Mono"/>
                          <a:cs typeface="Times New Roman"/>
                        </a:rPr>
                        <a:t>5. Разработка мобильных приложений </a:t>
                      </a:r>
                      <a:endParaRPr sz="2800" dirty="0">
                        <a:solidFill>
                          <a:sysClr val="windowText" lastClr="000000"/>
                        </a:solidFill>
                        <a:latin typeface="PT Mon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kumimoji="0" lang="ru-RU" sz="28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PT Mono"/>
                          <a:ea typeface="+mn-ea"/>
                          <a:cs typeface="Times New Roman"/>
                        </a:rPr>
                        <a:t>12</a:t>
                      </a:r>
                      <a:endParaRPr kumimoji="0" lang="ru-RU" sz="28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PT Mono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139572840"/>
                  </a:ext>
                </a:extLst>
              </a:tr>
            </a:tbl>
          </a:graphicData>
        </a:graphic>
      </p:graphicFrame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xmlns="" id="{2608164A-FCBD-48F6-8A75-A05584DF9C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4612696"/>
              </p:ext>
            </p:extLst>
          </p:nvPr>
        </p:nvGraphicFramePr>
        <p:xfrm>
          <a:off x="463232" y="1651000"/>
          <a:ext cx="15329535" cy="1562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098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098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09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81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15"/>
                        </a:spcBef>
                      </a:pPr>
                      <a:r>
                        <a:rPr sz="2400" spc="-35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ФЕДЕРАЛЬНЫЙ</a:t>
                      </a:r>
                      <a:r>
                        <a:rPr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БЮДЖЕТ</a:t>
                      </a:r>
                      <a:endParaRPr sz="24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415"/>
                        </a:spcBef>
                        <a:tabLst>
                          <a:tab pos="2656205" algn="l"/>
                        </a:tabLst>
                      </a:pP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РЕГИОНАЛЬНЫ</a:t>
                      </a:r>
                      <a:r>
                        <a:rPr lang="ru-RU"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Й </a:t>
                      </a:r>
                      <a:r>
                        <a:rPr sz="2400" spc="-10" dirty="0">
                          <a:solidFill>
                            <a:sysClr val="windowText" lastClr="000000"/>
                          </a:solidFill>
                          <a:latin typeface="PT Mono"/>
                          <a:ea typeface="+mn-ea"/>
                          <a:cs typeface="PT Mono"/>
                        </a:rPr>
                        <a:t>	БЮДЖЕТ</a:t>
                      </a: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31165">
                        <a:lnSpc>
                          <a:spcPct val="100000"/>
                        </a:lnSpc>
                        <a:spcBef>
                          <a:spcPts val="1415"/>
                        </a:spcBef>
                        <a:tabLst>
                          <a:tab pos="3081655" algn="l"/>
                        </a:tabLst>
                      </a:pPr>
                      <a:r>
                        <a:rPr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ВНЕБЮДЖЕТНЫЕ</a:t>
                      </a:r>
                      <a:r>
                        <a:rPr lang="ru-RU" sz="2400" spc="-20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 </a:t>
                      </a:r>
                      <a:r>
                        <a:rPr sz="2400" spc="-55" dirty="0">
                          <a:solidFill>
                            <a:sysClr val="windowText" lastClr="000000"/>
                          </a:solidFill>
                          <a:latin typeface="PT Mono"/>
                          <a:cs typeface="PT Mono"/>
                        </a:rPr>
                        <a:t>СРЕДСТВА</a:t>
                      </a:r>
                      <a:endParaRPr sz="2400" dirty="0">
                        <a:solidFill>
                          <a:sysClr val="windowText" lastClr="000000"/>
                        </a:solidFill>
                        <a:latin typeface="PT Mono"/>
                        <a:cs typeface="PT Mono"/>
                      </a:endParaRPr>
                    </a:p>
                  </a:txBody>
                  <a:tcPr marL="0" marR="0" marT="179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2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37 </a:t>
                      </a:r>
                      <a:r>
                        <a:rPr lang="ru-RU" sz="32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050,00</a:t>
                      </a:r>
                      <a:endParaRPr sz="32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4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4 240,00</a:t>
                      </a:r>
                      <a:endParaRPr sz="34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3400" b="1" dirty="0" smtClean="0">
                          <a:solidFill>
                            <a:sysClr val="windowText" lastClr="000000"/>
                          </a:solidFill>
                          <a:latin typeface="Times New Roman"/>
                          <a:cs typeface="Times New Roman"/>
                        </a:rPr>
                        <a:t>1000,00</a:t>
                      </a:r>
                      <a:endParaRPr sz="3400" b="1" dirty="0">
                        <a:solidFill>
                          <a:sysClr val="windowText" lastClr="000000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416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Программные решения для бизнеса 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38430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4098" name="Picture 2" descr="D:\мастер\20201111_173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627010" y="4294182"/>
            <a:ext cx="14914610" cy="2969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1. Программные решения для бизнеса 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1026" name="Picture 2" descr="D:\мастер\20201111_170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8066" y="3651240"/>
            <a:ext cx="6627802" cy="4970852"/>
          </a:xfrm>
          <a:prstGeom prst="rect">
            <a:avLst/>
          </a:prstGeom>
          <a:noFill/>
        </p:spPr>
      </p:pic>
      <p:pic>
        <p:nvPicPr>
          <p:cNvPr id="1027" name="Picture 3" descr="G:\DCIM\100CANON\IMG_9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448" y="3651240"/>
            <a:ext cx="7215238" cy="4810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72822"/>
            <a:ext cx="153416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Разработка виртуальной и дополненной реальности (VR/AR)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14986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17094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5122" name="Picture 2" descr="D:\мастер\20201111_183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1390" y="4437058"/>
            <a:ext cx="13644658" cy="2694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2. Разработка виртуальной и дополненной реальности (VR/AR)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 dirty="0">
                <a:latin typeface="PT Mono"/>
                <a:cs typeface="PT Mono"/>
              </a:rPr>
              <a:t>ФОТО </a:t>
            </a:r>
            <a:r>
              <a:rPr lang="bg-BG" spc="-70" dirty="0">
                <a:latin typeface="PT Mono"/>
                <a:cs typeface="PT Mono"/>
              </a:rPr>
              <a:t>РАБОЧЕГО </a:t>
            </a:r>
            <a:r>
              <a:rPr lang="bg-BG" spc="-65" dirty="0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5B3B722A-2A29-40B1-8E69-23D3296296B2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3074" name="Picture 2" descr="D:\мастер\20201111_172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5190" y="3008298"/>
            <a:ext cx="7312006" cy="5278762"/>
          </a:xfrm>
          <a:prstGeom prst="rect">
            <a:avLst/>
          </a:prstGeom>
          <a:noFill/>
        </p:spPr>
      </p:pic>
      <p:pic>
        <p:nvPicPr>
          <p:cNvPr id="6" name="Picture 2" descr="D:\мастер\IMG_9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69886" y="3008298"/>
            <a:ext cx="6917720" cy="53293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Сетевое и системное администрирование</a:t>
            </a:r>
            <a:endParaRPr lang="ru-RU" sz="4200" b="1" dirty="0">
              <a:solidFill>
                <a:sysClr val="windowText" lastClr="000000"/>
              </a:solidFill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1258" y="1508100"/>
            <a:ext cx="15341600" cy="8204200"/>
          </a:xfrm>
          <a:custGeom>
            <a:avLst/>
            <a:gdLst/>
            <a:ahLst/>
            <a:cxnLst/>
            <a:rect l="l" t="t" r="r" b="b"/>
            <a:pathLst>
              <a:path w="15341600" h="8204200">
                <a:moveTo>
                  <a:pt x="0" y="8204200"/>
                </a:moveTo>
                <a:lnTo>
                  <a:pt x="15341600" y="8204200"/>
                </a:lnTo>
                <a:lnTo>
                  <a:pt x="15341600" y="0"/>
                </a:lnTo>
                <a:lnTo>
                  <a:pt x="0" y="0"/>
                </a:lnTo>
                <a:lnTo>
                  <a:pt x="0" y="8204200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8200" y="9014328"/>
            <a:ext cx="1216660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0600" algn="l"/>
                <a:tab pos="4466590" algn="l"/>
              </a:tabLst>
            </a:pPr>
            <a:r>
              <a:rPr sz="2700" dirty="0">
                <a:latin typeface="PT Mono"/>
                <a:cs typeface="PT Mono"/>
              </a:rPr>
              <a:t>П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5" dirty="0">
                <a:latin typeface="PT Mono"/>
                <a:cs typeface="PT Mono"/>
              </a:rPr>
              <a:t>Н</a:t>
            </a:r>
            <a:r>
              <a:rPr sz="2700" spc="-50" dirty="0">
                <a:latin typeface="PT Mono"/>
                <a:cs typeface="PT Mono"/>
              </a:rPr>
              <a:t>О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1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М</a:t>
            </a:r>
            <a:r>
              <a:rPr sz="2700" spc="15" dirty="0">
                <a:latin typeface="PT Mono"/>
                <a:cs typeface="PT Mono"/>
              </a:rPr>
              <a:t>Н</a:t>
            </a:r>
            <a:r>
              <a:rPr sz="2700" spc="40" dirty="0">
                <a:latin typeface="PT Mono"/>
                <a:cs typeface="PT Mono"/>
              </a:rPr>
              <a:t>А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25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ОТ</a:t>
            </a:r>
            <a:r>
              <a:rPr sz="2700" spc="-120" dirty="0">
                <a:latin typeface="PT Mono"/>
                <a:cs typeface="PT Mono"/>
              </a:rPr>
              <a:t>О</a:t>
            </a:r>
            <a:r>
              <a:rPr sz="2700" spc="-90" dirty="0">
                <a:latin typeface="PT Mono"/>
                <a:cs typeface="PT Mono"/>
              </a:rPr>
              <a:t>Г</a:t>
            </a:r>
            <a:r>
              <a:rPr sz="2700" spc="-190" dirty="0">
                <a:latin typeface="PT Mono"/>
                <a:cs typeface="PT Mono"/>
              </a:rPr>
              <a:t>Р</a:t>
            </a:r>
            <a:r>
              <a:rPr sz="2700" spc="-45" dirty="0">
                <a:latin typeface="PT Mono"/>
                <a:cs typeface="PT Mono"/>
              </a:rPr>
              <a:t>А</a:t>
            </a:r>
            <a:r>
              <a:rPr sz="2700" spc="20" dirty="0">
                <a:latin typeface="PT Mono"/>
                <a:cs typeface="PT Mono"/>
              </a:rPr>
              <a:t>Ф</a:t>
            </a:r>
            <a:r>
              <a:rPr sz="2700" spc="-25" dirty="0">
                <a:latin typeface="PT Mono"/>
                <a:cs typeface="PT Mono"/>
              </a:rPr>
              <a:t>И</a:t>
            </a:r>
            <a:r>
              <a:rPr sz="2700" dirty="0">
                <a:latin typeface="PT Mono"/>
                <a:cs typeface="PT Mono"/>
              </a:rPr>
              <a:t>Я</a:t>
            </a:r>
            <a:r>
              <a:rPr lang="ru-RU" sz="2700" dirty="0">
                <a:latin typeface="PT Mono"/>
                <a:cs typeface="PT Mono"/>
              </a:rPr>
              <a:t> </a:t>
            </a:r>
            <a:r>
              <a:rPr sz="2700" spc="15" dirty="0">
                <a:latin typeface="PT Mono"/>
                <a:cs typeface="PT Mono"/>
              </a:rPr>
              <a:t>М</a:t>
            </a:r>
            <a:r>
              <a:rPr sz="2700" spc="-100" dirty="0">
                <a:latin typeface="PT Mono"/>
                <a:cs typeface="PT Mono"/>
              </a:rPr>
              <a:t>А</a:t>
            </a:r>
            <a:r>
              <a:rPr sz="2700" spc="-30" dirty="0">
                <a:latin typeface="PT Mono"/>
                <a:cs typeface="PT Mono"/>
              </a:rPr>
              <a:t>С</a:t>
            </a:r>
            <a:r>
              <a:rPr sz="2700" spc="-85" dirty="0">
                <a:latin typeface="PT Mono"/>
                <a:cs typeface="PT Mono"/>
              </a:rPr>
              <a:t>Т</a:t>
            </a:r>
            <a:r>
              <a:rPr sz="2700" spc="-125" dirty="0">
                <a:latin typeface="PT Mono"/>
                <a:cs typeface="PT Mono"/>
              </a:rPr>
              <a:t>Е</a:t>
            </a:r>
            <a:r>
              <a:rPr sz="2700" spc="-70" dirty="0">
                <a:latin typeface="PT Mono"/>
                <a:cs typeface="PT Mono"/>
              </a:rPr>
              <a:t>Р</a:t>
            </a:r>
            <a:r>
              <a:rPr sz="2700" spc="-50" dirty="0">
                <a:latin typeface="PT Mono"/>
                <a:cs typeface="PT Mono"/>
              </a:rPr>
              <a:t>С</a:t>
            </a:r>
            <a:r>
              <a:rPr sz="2700" spc="-100" dirty="0">
                <a:latin typeface="PT Mono"/>
                <a:cs typeface="PT Mono"/>
              </a:rPr>
              <a:t>К</a:t>
            </a:r>
            <a:r>
              <a:rPr sz="2700" spc="5" dirty="0">
                <a:latin typeface="PT Mono"/>
                <a:cs typeface="PT Mono"/>
              </a:rPr>
              <a:t>О</a:t>
            </a:r>
            <a:r>
              <a:rPr sz="2700" dirty="0">
                <a:latin typeface="PT Mono"/>
                <a:cs typeface="PT Mono"/>
              </a:rPr>
              <a:t>Й</a:t>
            </a:r>
          </a:p>
        </p:txBody>
      </p:sp>
      <p:pic>
        <p:nvPicPr>
          <p:cNvPr id="1026" name="Picture 2" descr="C:\Users\инга\Downloads\5pp7p3Sfx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762" y="4008430"/>
            <a:ext cx="14236118" cy="37481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269230"/>
            <a:ext cx="1535430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200" b="1" dirty="0" smtClean="0">
                <a:solidFill>
                  <a:sysClr val="windowText" lastClr="000000"/>
                </a:solidFill>
                <a:cs typeface="Times New Roman"/>
              </a:rPr>
              <a:t>Мастерская 3. Сетевое и системное администрирование</a:t>
            </a:r>
            <a:endParaRPr lang="ru-RU" sz="5400" dirty="0"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04200" y="1498600"/>
            <a:ext cx="7594600" cy="8204200"/>
          </a:xfrm>
          <a:prstGeom prst="rect">
            <a:avLst/>
          </a:prstGeom>
          <a:solidFill>
            <a:srgbClr val="000000">
              <a:alpha val="13000"/>
            </a:srgbClr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55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8150" y="9194800"/>
            <a:ext cx="3072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  <a:tabLst>
                <a:tab pos="1419860" algn="l"/>
                <a:tab pos="3205480" algn="l"/>
              </a:tabLst>
            </a:pPr>
            <a:r>
              <a:rPr lang="bg-BG" spc="-10">
                <a:latin typeface="PT Mono"/>
                <a:cs typeface="PT Mono"/>
              </a:rPr>
              <a:t>ФОТО </a:t>
            </a:r>
            <a:r>
              <a:rPr lang="bg-BG" spc="-70">
                <a:latin typeface="PT Mono"/>
                <a:cs typeface="PT Mono"/>
              </a:rPr>
              <a:t>РАБОЧЕГО </a:t>
            </a:r>
            <a:r>
              <a:rPr lang="bg-BG" spc="-65">
                <a:latin typeface="PT Mono"/>
                <a:cs typeface="PT Mono"/>
              </a:rPr>
              <a:t>МЕСТА</a:t>
            </a:r>
            <a:endParaRPr lang="bg-BG" dirty="0">
              <a:latin typeface="PT Mono"/>
              <a:cs typeface="PT Mono"/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3FA26F6C-EBDD-45AD-9D55-1B68C721EF2B}"/>
              </a:ext>
            </a:extLst>
          </p:cNvPr>
          <p:cNvSpPr/>
          <p:nvPr/>
        </p:nvSpPr>
        <p:spPr>
          <a:xfrm>
            <a:off x="8216900" y="9169400"/>
            <a:ext cx="4117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93700">
              <a:lnSpc>
                <a:spcPct val="100000"/>
              </a:lnSpc>
            </a:pPr>
            <a:r>
              <a:rPr lang="bg-BG" spc="-10" dirty="0">
                <a:latin typeface="PT Mono"/>
                <a:cs typeface="PT Mono"/>
              </a:rPr>
              <a:t>ФОТО ЭЛЕМЕНТОВ </a:t>
            </a:r>
            <a:r>
              <a:rPr lang="bg-BG" spc="-40" dirty="0">
                <a:latin typeface="PT Mono"/>
                <a:cs typeface="PT Mono"/>
              </a:rPr>
              <a:t>БРЕНДБУКА</a:t>
            </a:r>
            <a:endParaRPr lang="bg-BG" dirty="0">
              <a:latin typeface="PT Mono"/>
              <a:cs typeface="PT Mono"/>
            </a:endParaRPr>
          </a:p>
        </p:txBody>
      </p:sp>
      <p:pic>
        <p:nvPicPr>
          <p:cNvPr id="2050" name="Picture 2" descr="G:\DCIM\100CANON\IMG_9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638" y="3722678"/>
            <a:ext cx="6630918" cy="4420612"/>
          </a:xfrm>
          <a:prstGeom prst="rect">
            <a:avLst/>
          </a:prstGeom>
          <a:noFill/>
        </p:spPr>
      </p:pic>
      <p:pic>
        <p:nvPicPr>
          <p:cNvPr id="6" name="Picture 2" descr="C:\Users\инга\Downloads\5-UAlEdqEy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5256" y="3722678"/>
            <a:ext cx="5913422" cy="43599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2533</TotalTime>
  <Words>721</Words>
  <Application>Microsoft Office PowerPoint</Application>
  <PresentationFormat>Произвольный</PresentationFormat>
  <Paragraphs>336</Paragraphs>
  <Slides>19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ОБЩАЯ ИНФОРМАЦИЯ</vt:lpstr>
      <vt:lpstr>ОБЪЕМ ФИНАНСИРОВАНИЯ ПРОЕКТА (В ТЫС. РУБЛЕЙ)</vt:lpstr>
      <vt:lpstr>Мастерская 1. Программные решения для бизнеса </vt:lpstr>
      <vt:lpstr>Мастерская 1. Программные решения для бизнеса </vt:lpstr>
      <vt:lpstr>Мастерская 2. Разработка виртуальной и дополненной реальности (VR/AR)</vt:lpstr>
      <vt:lpstr>Мастерская 2. Разработка виртуальной и дополненной реальности (VR/AR)</vt:lpstr>
      <vt:lpstr>Мастерская 3. Сетевое и системное администрирование</vt:lpstr>
      <vt:lpstr>Мастерская 3. Сетевое и системное администрирование</vt:lpstr>
      <vt:lpstr>Мастерская 4. ИТ-решения для бизнеса на платформе «1С:Предприятие 8»</vt:lpstr>
      <vt:lpstr>Мастерская 4. ИТ-решения для бизнеса на платформе «1С:Предприятие 8»</vt:lpstr>
      <vt:lpstr>Мастерская 5. Разработка мобильных приложений </vt:lpstr>
      <vt:lpstr>Мастерская 5. Разработка мобильных приложений </vt:lpstr>
      <vt:lpstr>Слайд 14</vt:lpstr>
      <vt:lpstr>Слайд 15</vt:lpstr>
      <vt:lpstr>ПУБЛИКАЦИИ В СМИ  (видеоролик // скриншоты публикаций со ссылками на них)</vt:lpstr>
      <vt:lpstr>ПУБЛИКАЦИИ В СМИ  (видеоролик // скриншоты публикаций со ссылками на них)</vt:lpstr>
      <vt:lpstr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</vt:lpstr>
      <vt:lpstr>Государственное автономное профессиональное образовательное учреждение Чувашской Республики «Новочебоксарский химико-механический техникум» Министерства образования и молодежной политики Чувашской Республики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 ПОЛУЧАТЕЛЕЙ  ГРАНТА</dc:title>
  <dc:creator>user</dc:creator>
  <cp:lastModifiedBy>user</cp:lastModifiedBy>
  <cp:revision>106</cp:revision>
  <dcterms:created xsi:type="dcterms:W3CDTF">2020-02-05T12:36:24Z</dcterms:created>
  <dcterms:modified xsi:type="dcterms:W3CDTF">2020-11-17T07:47:07Z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2020-02-05T00:00:00Z</vt:filetime>
  </property>
  <property fmtid="{D5CDD505-2E9C-101B-9397-08002B2CF9AE}" pid="3" name="Creator">
    <vt:lpwstr>Adobe InDesign 14.0 (Macintosh)</vt:lpwstr>
  </property>
  <property fmtid="{D5CDD505-2E9C-101B-9397-08002B2CF9AE}" pid="4" name="LastSaved">
    <vt:filetime>2020-02-05T00:00:00Z</vt:filetime>
  </property>
</Properties>
</file>