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75" r:id="rId16"/>
    <p:sldId id="276" r:id="rId17"/>
    <p:sldId id="277" r:id="rId18"/>
    <p:sldId id="270" r:id="rId19"/>
    <p:sldId id="271" r:id="rId20"/>
    <p:sldId id="272" r:id="rId21"/>
  </p:sldIdLst>
  <p:sldSz cx="16256000" cy="10160000"/>
  <p:notesSz cx="16256000" cy="10160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713" autoAdjust="0"/>
  </p:normalViewPr>
  <p:slideViewPr>
    <p:cSldViewPr>
      <p:cViewPr>
        <p:scale>
          <a:sx n="51" d="100"/>
          <a:sy n="51" d="100"/>
        </p:scale>
        <p:origin x="126" y="-27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73097-DC0C-BB40-AEC4-7A08054E0C8B}" type="datetimeFigureOut">
              <a:rPr lang="en-US" smtClean="0"/>
              <a:pPr/>
              <a:t>11/24/2020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2700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25600" y="4889500"/>
            <a:ext cx="13004800" cy="4000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50413"/>
            <a:ext cx="7043738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9207500" y="9650413"/>
            <a:ext cx="7045325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90AA4-3945-7748-976B-C90B6FB2B8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631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4209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19200" y="3149600"/>
            <a:ext cx="13817600" cy="213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689600"/>
            <a:ext cx="11379200" cy="254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1280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269230"/>
            <a:ext cx="153670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2800" y="2336800"/>
            <a:ext cx="1463040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9448800"/>
            <a:ext cx="520192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p/CHqg_hUgqVS/?igshid=14csiowlv0j7m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s://vk.com/wall-132124237_2492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5;&#1075;&#1072;\Downloads\&#1042;%20&#1053;&#1061;&#1052;&#1058;%20&#1086;&#1090;&#1082;&#1088;&#1099;&#1083;&#1080;&#1089;&#1100;%20&#1085;&#1086;&#1074;&#1099;&#1077;%20&#1091;&#1095;&#1077;&#1073;&#1085;&#1099;&#1077;%20&#1084;&#1072;&#1089;&#1090;&#1077;&#1088;&#1089;&#1082;&#1080;&#1077;.mp4" TargetMode="External"/><Relationship Id="rId6" Type="http://schemas.openxmlformats.org/officeDocument/2006/relationships/hyperlink" Target="https://www.nhmt.ru/news_add.php?id=2202" TargetMode="External"/><Relationship Id="rId5" Type="http://schemas.openxmlformats.org/officeDocument/2006/relationships/hyperlink" Target="https://vk.com/video-74298994_456247014" TargetMode="External"/><Relationship Id="rId4" Type="http://schemas.openxmlformats.org/officeDocument/2006/relationships/hyperlink" Target="http://www.grani21.ru/pub/chuvashija-vkladyvaet-v-obrazovanie-i-kulturu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6254984" cy="10158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Интернет вещей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16332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00" y="4579934"/>
            <a:ext cx="14413124" cy="303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Интернет вещей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>
                <a:latin typeface="PT Mono"/>
                <a:cs typeface="PT Mono"/>
              </a:rPr>
              <a:t>ФОТО </a:t>
            </a:r>
            <a:r>
              <a:rPr lang="bg-BG" spc="-70">
                <a:latin typeface="PT Mono"/>
                <a:cs typeface="PT Mono"/>
              </a:rPr>
              <a:t>РАБОЧЕГО </a:t>
            </a:r>
            <a:r>
              <a:rPr lang="bg-BG" spc="-65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F5B63B6F-EA90-4BDF-A70D-5925E7FCED54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2052" name="Picture 4" descr="C:\Users\инга\Desktop\вещи\20201113_183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6" y="3365488"/>
            <a:ext cx="6786610" cy="5179436"/>
          </a:xfrm>
          <a:prstGeom prst="rect">
            <a:avLst/>
          </a:prstGeom>
          <a:noFill/>
        </p:spPr>
      </p:pic>
      <p:pic>
        <p:nvPicPr>
          <p:cNvPr id="2053" name="Picture 5" descr="C:\Users\инга\Desktop\вещи\20201113_183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886" y="3508364"/>
            <a:ext cx="685804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Промышленная автоматика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13284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4098" name="Picture 2" descr="D:\мастер\20201111_174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449" y="4109566"/>
            <a:ext cx="14430476" cy="33447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Промышленная автоматика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spc="-70" dirty="0">
                <a:latin typeface="PT Mono"/>
                <a:cs typeface="PT Mono"/>
              </a:rPr>
              <a:t>РАБОЧЕГО </a:t>
            </a:r>
            <a:r>
              <a:rPr lang="bg-BG" spc="-65" dirty="0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F876F860-D26E-4DFF-B89F-E3D01C303D3E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3075" name="Picture 3" descr="D:\мастер\20201111_1736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6628" y="3008298"/>
            <a:ext cx="6872182" cy="5154137"/>
          </a:xfrm>
          <a:prstGeom prst="rect">
            <a:avLst/>
          </a:prstGeom>
          <a:noFill/>
        </p:spPr>
      </p:pic>
      <p:pic>
        <p:nvPicPr>
          <p:cNvPr id="3077" name="Picture 5" descr="D:\мастер\IMG_9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258" y="3151174"/>
            <a:ext cx="750099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="" xmlns:a16="http://schemas.microsoft.com/office/drawing/2014/main" id="{0EE3EBB9-9887-4853-A69A-3168A8586571}"/>
              </a:ext>
            </a:extLst>
          </p:cNvPr>
          <p:cNvSpPr txBox="1"/>
          <p:nvPr/>
        </p:nvSpPr>
        <p:spPr>
          <a:xfrm>
            <a:off x="444500" y="269230"/>
            <a:ext cx="15151100" cy="128990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5000"/>
              </a:lnSpc>
              <a:tabLst>
                <a:tab pos="3894454" algn="l"/>
                <a:tab pos="5344160" algn="l"/>
                <a:tab pos="5720715" algn="l"/>
                <a:tab pos="6258560" algn="l"/>
                <a:tab pos="8383270" algn="l"/>
                <a:tab pos="10875010" algn="l"/>
              </a:tabLst>
            </a:pPr>
            <a:r>
              <a:rPr sz="3100" spc="-130" dirty="0">
                <a:latin typeface="PT Mono"/>
              </a:rPr>
              <a:t>ПЕРЕЧЕНЬ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ОБРАЗОВАТЕЛЬНЫХ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ПРОГРАММ</a:t>
            </a:r>
            <a:r>
              <a:rPr lang="ru-RU" sz="3100" dirty="0">
                <a:latin typeface="PT Mono"/>
                <a:cs typeface="PT Mono"/>
              </a:rPr>
              <a:t>, </a:t>
            </a:r>
            <a:r>
              <a:rPr sz="3100" spc="-114" dirty="0">
                <a:latin typeface="PT Mono"/>
                <a:cs typeface="PT Mono"/>
              </a:rPr>
              <a:t>РЕАЛИЗУЕМЫХ</a:t>
            </a:r>
            <a:r>
              <a:rPr lang="ru-RU" sz="3100" spc="-114" dirty="0">
                <a:latin typeface="PT Mono"/>
                <a:cs typeface="PT Mono"/>
              </a:rPr>
              <a:t> </a:t>
            </a:r>
            <a:br>
              <a:rPr lang="ru-RU" sz="3100" spc="-114" dirty="0">
                <a:latin typeface="PT Mono"/>
                <a:cs typeface="PT Mono"/>
              </a:rPr>
            </a:br>
            <a:r>
              <a:rPr sz="3100" dirty="0">
                <a:latin typeface="PT Mono"/>
                <a:cs typeface="PT Mono"/>
              </a:rPr>
              <a:t>С</a:t>
            </a:r>
            <a:r>
              <a:rPr lang="ru-RU" sz="3100" dirty="0">
                <a:latin typeface="PT Mono"/>
                <a:cs typeface="PT Mono"/>
              </a:rPr>
              <a:t> </a:t>
            </a:r>
            <a:r>
              <a:rPr sz="3100" spc="-130" dirty="0">
                <a:latin typeface="PT Mono"/>
                <a:cs typeface="PT Mono"/>
              </a:rPr>
              <a:t>ИСПОЛЬЗОВАНИЕ</a:t>
            </a:r>
            <a:r>
              <a:rPr lang="ru-RU" sz="3100" spc="-130" dirty="0">
                <a:latin typeface="PT Mono"/>
                <a:cs typeface="PT Mono"/>
              </a:rPr>
              <a:t>М</a:t>
            </a:r>
            <a:r>
              <a:rPr sz="3100" spc="-130" dirty="0">
                <a:latin typeface="PT Mono"/>
                <a:cs typeface="PT Mono"/>
              </a:rPr>
              <a:t>  </a:t>
            </a:r>
            <a:r>
              <a:rPr sz="3100" spc="-160" dirty="0">
                <a:latin typeface="PT Mono"/>
                <a:cs typeface="PT Mono"/>
              </a:rPr>
              <a:t>ОБОРУДОВАНИЯ</a:t>
            </a:r>
            <a:r>
              <a:rPr lang="ru-RU" sz="3100" spc="-160" dirty="0">
                <a:latin typeface="PT Mono"/>
                <a:cs typeface="PT Mono"/>
              </a:rPr>
              <a:t> </a:t>
            </a:r>
            <a:r>
              <a:rPr lang="ru-RU" sz="3100" spc="-130" dirty="0">
                <a:latin typeface="PT Mono"/>
                <a:cs typeface="PT Mono"/>
              </a:rPr>
              <a:t> </a:t>
            </a:r>
            <a:r>
              <a:rPr sz="3100" spc="-55" dirty="0">
                <a:latin typeface="PT Mono"/>
                <a:cs typeface="PT Mono"/>
              </a:rPr>
              <a:t>СОЗДАННЫХ  </a:t>
            </a:r>
            <a:r>
              <a:rPr sz="3100" spc="-155" dirty="0">
                <a:latin typeface="PT Mono"/>
                <a:cs typeface="PT Mono"/>
              </a:rPr>
              <a:t>МАСТЕРСКИХ</a:t>
            </a:r>
            <a:endParaRPr sz="3100" dirty="0">
              <a:latin typeface="PT Mono"/>
              <a:cs typeface="PT Mono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41258" y="1650976"/>
          <a:ext cx="15644922" cy="8410025"/>
        </p:xfrm>
        <a:graphic>
          <a:graphicData uri="http://schemas.openxmlformats.org/drawingml/2006/table">
            <a:tbl>
              <a:tblPr/>
              <a:tblGrid>
                <a:gridCol w="1928826"/>
                <a:gridCol w="13716096"/>
              </a:tblGrid>
              <a:tr h="29296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СПО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09.02.06 Сетевое и системное администрирование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09.02.07 Информационные системы и программирование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13.01.10 Электромонтер по ремонту и обслуживанию электрооборудования (по отраслям)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13.02.11 Техническая эксплуатация и обслуживание электрического и электромеханического оборудования (по отраслям)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15.02.12 Монтаж, техническое обслуживание и ремонт промышленного оборудования (по отраслям)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15.02.14 Оснащение средствами автоматизации технологических процессов и производств (по отраслям)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18.02.06 Химическая технология органических веществ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18.02.12 Технология аналитического контроля химических соединений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39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ПО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2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Техник-мехатроник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(с учетом стандарта </a:t>
                      </a:r>
                      <a:r>
                        <a:rPr kumimoji="0" lang="ru-RU" sz="22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</a:t>
                      </a:r>
                      <a:r>
                        <a:rPr kumimoji="0" lang="ru-RU" sz="22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Мехатроника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Слесарь по контрольно-измерительным приборам и автоматике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контрольно-измерительных приборов и автоматики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Электромонтер по ремонту и обслуживанию электрооборудования (по отраслям)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Пробоотборщик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Лаборант пробирного анализа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Аппаратчик гидрирования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Лаборант химического анализа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стандарта </a:t>
                      </a:r>
                      <a:r>
                        <a:rPr kumimoji="0" lang="ru-RU" sz="22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«Интернет вещей»)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Слесарь механосборочных работ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автоматов и полуавтоматов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Слесарь – ремонтник (с учетом стандарта </a:t>
                      </a:r>
                      <a:r>
                        <a:rPr kumimoji="0" lang="ru-RU" sz="22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«Промышленная механика и монтаж»)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5258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="" xmlns:a16="http://schemas.microsoft.com/office/drawing/2014/main" id="{0EE3EBB9-9887-4853-A69A-3168A8586571}"/>
              </a:ext>
            </a:extLst>
          </p:cNvPr>
          <p:cNvSpPr txBox="1"/>
          <p:nvPr/>
        </p:nvSpPr>
        <p:spPr>
          <a:xfrm>
            <a:off x="444500" y="269230"/>
            <a:ext cx="15151100" cy="128990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5000"/>
              </a:lnSpc>
              <a:tabLst>
                <a:tab pos="3894454" algn="l"/>
                <a:tab pos="5344160" algn="l"/>
                <a:tab pos="5720715" algn="l"/>
                <a:tab pos="6258560" algn="l"/>
                <a:tab pos="8383270" algn="l"/>
                <a:tab pos="10875010" algn="l"/>
              </a:tabLst>
            </a:pPr>
            <a:r>
              <a:rPr sz="3100" spc="-130" dirty="0">
                <a:latin typeface="PT Mono"/>
              </a:rPr>
              <a:t>ПЕРЕЧЕНЬ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ОБРАЗОВАТЕЛЬНЫХ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ПРОГРАММ</a:t>
            </a:r>
            <a:r>
              <a:rPr lang="ru-RU" sz="3100" dirty="0">
                <a:latin typeface="PT Mono"/>
                <a:cs typeface="PT Mono"/>
              </a:rPr>
              <a:t>, </a:t>
            </a:r>
            <a:r>
              <a:rPr sz="3100" spc="-114" dirty="0">
                <a:latin typeface="PT Mono"/>
                <a:cs typeface="PT Mono"/>
              </a:rPr>
              <a:t>РЕАЛИЗУЕМЫХ</a:t>
            </a:r>
            <a:r>
              <a:rPr lang="ru-RU" sz="3100" spc="-114" dirty="0">
                <a:latin typeface="PT Mono"/>
                <a:cs typeface="PT Mono"/>
              </a:rPr>
              <a:t> </a:t>
            </a:r>
            <a:br>
              <a:rPr lang="ru-RU" sz="3100" spc="-114" dirty="0">
                <a:latin typeface="PT Mono"/>
                <a:cs typeface="PT Mono"/>
              </a:rPr>
            </a:br>
            <a:r>
              <a:rPr sz="3100" dirty="0">
                <a:latin typeface="PT Mono"/>
                <a:cs typeface="PT Mono"/>
              </a:rPr>
              <a:t>С</a:t>
            </a:r>
            <a:r>
              <a:rPr lang="ru-RU" sz="3100" dirty="0">
                <a:latin typeface="PT Mono"/>
                <a:cs typeface="PT Mono"/>
              </a:rPr>
              <a:t> </a:t>
            </a:r>
            <a:r>
              <a:rPr sz="3100" spc="-130" dirty="0">
                <a:latin typeface="PT Mono"/>
                <a:cs typeface="PT Mono"/>
              </a:rPr>
              <a:t>ИСПОЛЬЗОВАНИЕ</a:t>
            </a:r>
            <a:r>
              <a:rPr lang="ru-RU" sz="3100" spc="-130" dirty="0">
                <a:latin typeface="PT Mono"/>
                <a:cs typeface="PT Mono"/>
              </a:rPr>
              <a:t>М</a:t>
            </a:r>
            <a:r>
              <a:rPr sz="3100" spc="-130" dirty="0">
                <a:latin typeface="PT Mono"/>
                <a:cs typeface="PT Mono"/>
              </a:rPr>
              <a:t>  </a:t>
            </a:r>
            <a:r>
              <a:rPr sz="3100" spc="-160" dirty="0">
                <a:latin typeface="PT Mono"/>
                <a:cs typeface="PT Mono"/>
              </a:rPr>
              <a:t>ОБОРУДОВАНИЯ</a:t>
            </a:r>
            <a:r>
              <a:rPr lang="ru-RU" sz="3100" spc="-160" dirty="0">
                <a:latin typeface="PT Mono"/>
                <a:cs typeface="PT Mono"/>
              </a:rPr>
              <a:t> </a:t>
            </a:r>
            <a:r>
              <a:rPr lang="ru-RU" sz="3100" spc="-130" dirty="0">
                <a:latin typeface="PT Mono"/>
                <a:cs typeface="PT Mono"/>
              </a:rPr>
              <a:t> </a:t>
            </a:r>
            <a:r>
              <a:rPr sz="3100" spc="-55" dirty="0">
                <a:latin typeface="PT Mono"/>
                <a:cs typeface="PT Mono"/>
              </a:rPr>
              <a:t>СОЗДАННЫХ  </a:t>
            </a:r>
            <a:r>
              <a:rPr sz="3100" spc="-155" dirty="0">
                <a:latin typeface="PT Mono"/>
                <a:cs typeface="PT Mono"/>
              </a:rPr>
              <a:t>МАСТЕРСКИХ</a:t>
            </a:r>
            <a:endParaRPr sz="3100" dirty="0">
              <a:latin typeface="PT Mono"/>
              <a:cs typeface="PT Mono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41258" y="1936728"/>
          <a:ext cx="15644922" cy="7929618"/>
        </p:xfrm>
        <a:graphic>
          <a:graphicData uri="http://schemas.openxmlformats.org/drawingml/2006/table">
            <a:tbl>
              <a:tblPr/>
              <a:tblGrid>
                <a:gridCol w="1928826"/>
                <a:gridCol w="13716096"/>
              </a:tblGrid>
              <a:tr h="79296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ДПО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kern="1200" dirty="0" smtClean="0">
                        <a:solidFill>
                          <a:schemeClr val="tx1"/>
                        </a:solidFill>
                        <a:latin typeface="PT Mono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Программируемые логические контроллеры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HMI 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панели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Пневматические, гидравлические,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электро-приводы</a:t>
                      </a:r>
                      <a:endParaRPr kumimoji="0" lang="ru-RU" sz="23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Основы робототехники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Конвейерные линии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Курс «</a:t>
                      </a:r>
                      <a:r>
                        <a:rPr kumimoji="0" lang="en-US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Arduino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r>
                        <a:rPr kumimoji="0" lang="en-US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для начинающих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Методы разделения и концентрирования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Анализ реальных объектов (почва, вода, и т.д.)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Химические методы обнаружения ионов в растворах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Химические методы количественного анализа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Физические и физико-химические методы анализа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Обработка и оформление результатов анализа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Хроматографический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метод анализа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Кибербезопасность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Интернета вещей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Техническое обслуживание и ремонт механического оборудования предприятия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Промышленный монтаж и механика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Знакомство с технологией интернет вещей. </a:t>
                      </a:r>
                      <a:r>
                        <a:rPr kumimoji="0" lang="en-US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ThingWorx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Разработка систем сбора данных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Знакомство с технологией интернет вещей. </a:t>
                      </a:r>
                      <a:r>
                        <a:rPr kumimoji="0" lang="en-US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ThingWorx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Организация вывода данных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Знакомство с технологией интернет вещей.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ThingWorx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Реализация полуавтоматических и автоматических режимов управления оборудованием</a:t>
                      </a:r>
                      <a:endParaRPr lang="ru-RU" sz="1800" b="1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5258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="" xmlns:a16="http://schemas.microsoft.com/office/drawing/2014/main" id="{0EE3EBB9-9887-4853-A69A-3168A8586571}"/>
              </a:ext>
            </a:extLst>
          </p:cNvPr>
          <p:cNvSpPr txBox="1"/>
          <p:nvPr/>
        </p:nvSpPr>
        <p:spPr>
          <a:xfrm>
            <a:off x="444500" y="269230"/>
            <a:ext cx="15151100" cy="128990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5000"/>
              </a:lnSpc>
              <a:tabLst>
                <a:tab pos="3894454" algn="l"/>
                <a:tab pos="5344160" algn="l"/>
                <a:tab pos="5720715" algn="l"/>
                <a:tab pos="6258560" algn="l"/>
                <a:tab pos="8383270" algn="l"/>
                <a:tab pos="10875010" algn="l"/>
              </a:tabLst>
            </a:pPr>
            <a:r>
              <a:rPr sz="3100" spc="-130" dirty="0">
                <a:latin typeface="PT Mono"/>
              </a:rPr>
              <a:t>ПЕРЕЧЕНЬ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ОБРАЗОВАТЕЛЬНЫХ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ПРОГРАММ</a:t>
            </a:r>
            <a:r>
              <a:rPr lang="ru-RU" sz="3100" dirty="0">
                <a:latin typeface="PT Mono"/>
                <a:cs typeface="PT Mono"/>
              </a:rPr>
              <a:t>, </a:t>
            </a:r>
            <a:r>
              <a:rPr sz="3100" spc="-114" dirty="0">
                <a:latin typeface="PT Mono"/>
                <a:cs typeface="PT Mono"/>
              </a:rPr>
              <a:t>РЕАЛИЗУЕМЫХ</a:t>
            </a:r>
            <a:r>
              <a:rPr lang="ru-RU" sz="3100" spc="-114" dirty="0">
                <a:latin typeface="PT Mono"/>
                <a:cs typeface="PT Mono"/>
              </a:rPr>
              <a:t> </a:t>
            </a:r>
            <a:br>
              <a:rPr lang="ru-RU" sz="3100" spc="-114" dirty="0">
                <a:latin typeface="PT Mono"/>
                <a:cs typeface="PT Mono"/>
              </a:rPr>
            </a:br>
            <a:r>
              <a:rPr sz="3100" dirty="0">
                <a:latin typeface="PT Mono"/>
                <a:cs typeface="PT Mono"/>
              </a:rPr>
              <a:t>С</a:t>
            </a:r>
            <a:r>
              <a:rPr lang="ru-RU" sz="3100" dirty="0">
                <a:latin typeface="PT Mono"/>
                <a:cs typeface="PT Mono"/>
              </a:rPr>
              <a:t> </a:t>
            </a:r>
            <a:r>
              <a:rPr sz="3100" spc="-130" dirty="0">
                <a:latin typeface="PT Mono"/>
                <a:cs typeface="PT Mono"/>
              </a:rPr>
              <a:t>ИСПОЛЬЗОВАНИЕ</a:t>
            </a:r>
            <a:r>
              <a:rPr lang="ru-RU" sz="3100" spc="-130" dirty="0">
                <a:latin typeface="PT Mono"/>
                <a:cs typeface="PT Mono"/>
              </a:rPr>
              <a:t>М</a:t>
            </a:r>
            <a:r>
              <a:rPr sz="3100" spc="-130" dirty="0">
                <a:latin typeface="PT Mono"/>
                <a:cs typeface="PT Mono"/>
              </a:rPr>
              <a:t>  </a:t>
            </a:r>
            <a:r>
              <a:rPr sz="3100" spc="-160" dirty="0">
                <a:latin typeface="PT Mono"/>
                <a:cs typeface="PT Mono"/>
              </a:rPr>
              <a:t>ОБОРУДОВАНИЯ</a:t>
            </a:r>
            <a:r>
              <a:rPr lang="ru-RU" sz="3100" spc="-160" dirty="0">
                <a:latin typeface="PT Mono"/>
                <a:cs typeface="PT Mono"/>
              </a:rPr>
              <a:t> </a:t>
            </a:r>
            <a:r>
              <a:rPr lang="ru-RU" sz="3100" spc="-130" dirty="0">
                <a:latin typeface="PT Mono"/>
                <a:cs typeface="PT Mono"/>
              </a:rPr>
              <a:t> </a:t>
            </a:r>
            <a:r>
              <a:rPr sz="3100" spc="-55" dirty="0">
                <a:latin typeface="PT Mono"/>
                <a:cs typeface="PT Mono"/>
              </a:rPr>
              <a:t>СОЗДАННЫХ  </a:t>
            </a:r>
            <a:r>
              <a:rPr sz="3100" spc="-155" dirty="0">
                <a:latin typeface="PT Mono"/>
                <a:cs typeface="PT Mono"/>
              </a:rPr>
              <a:t>МАСТЕРСКИХ</a:t>
            </a:r>
            <a:endParaRPr sz="3100" dirty="0">
              <a:latin typeface="PT Mono"/>
              <a:cs typeface="PT Mono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41258" y="1865290"/>
          <a:ext cx="15644922" cy="5214974"/>
        </p:xfrm>
        <a:graphic>
          <a:graphicData uri="http://schemas.openxmlformats.org/drawingml/2006/table">
            <a:tbl>
              <a:tblPr/>
              <a:tblGrid>
                <a:gridCol w="1928826"/>
                <a:gridCol w="13716096"/>
              </a:tblGrid>
              <a:tr h="52149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ДПО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kern="1200" dirty="0" smtClean="0">
                        <a:solidFill>
                          <a:schemeClr val="tx1"/>
                        </a:solidFill>
                        <a:latin typeface="PT Mono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приложений на основе технологий интернета вещей (с учетом стандарта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«Интернет вещей»)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Интернет вещей (с учетом стандарта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«Интернет вещей»)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Программирование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мехатронных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линий (с учетом стандарта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Мехатроника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Техник-мехатроник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(с учетом стандарта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Мехатроника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Автоматизация технических процессов и производств (с учетом стандарта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 «Промышленная автоматика»)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Обслуживание 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 ремонт оборудования (с учетом стандарта </a:t>
                      </a:r>
                      <a:r>
                        <a:rPr kumimoji="0" lang="ru-RU" sz="23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компетенции «Промышленная механика и монтаж»)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23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5258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31800"/>
            <a:ext cx="153670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972050" algn="l"/>
                <a:tab pos="5886450" algn="l"/>
              </a:tabLst>
            </a:pPr>
            <a:r>
              <a:rPr sz="4400" spc="-105" dirty="0"/>
              <a:t>П</a:t>
            </a:r>
            <a:r>
              <a:rPr sz="4400" spc="-229" dirty="0"/>
              <a:t>У</a:t>
            </a:r>
            <a:r>
              <a:rPr sz="4400" spc="-150" dirty="0"/>
              <a:t>Б</a:t>
            </a:r>
            <a:r>
              <a:rPr sz="4400" spc="-65" dirty="0"/>
              <a:t>Л</a:t>
            </a:r>
            <a:r>
              <a:rPr sz="4400" spc="-95" dirty="0"/>
              <a:t>И</a:t>
            </a:r>
            <a:r>
              <a:rPr sz="4400" spc="150" dirty="0"/>
              <a:t>К</a:t>
            </a:r>
            <a:r>
              <a:rPr sz="4400" spc="-60" dirty="0"/>
              <a:t>А</a:t>
            </a:r>
            <a:r>
              <a:rPr sz="4400" spc="5" dirty="0"/>
              <a:t>Ц</a:t>
            </a:r>
            <a:r>
              <a:rPr sz="4400" spc="-15" dirty="0"/>
              <a:t>И</a:t>
            </a:r>
            <a:r>
              <a:rPr sz="4400" dirty="0"/>
              <a:t>И</a:t>
            </a:r>
            <a:r>
              <a:rPr lang="ru-RU" sz="4400" dirty="0"/>
              <a:t> </a:t>
            </a:r>
            <a:r>
              <a:rPr sz="4400" dirty="0"/>
              <a:t>В</a:t>
            </a:r>
            <a:r>
              <a:rPr lang="ru-RU" sz="4400" dirty="0"/>
              <a:t> </a:t>
            </a:r>
            <a:r>
              <a:rPr sz="4400" spc="-95" dirty="0"/>
              <a:t>С</a:t>
            </a:r>
            <a:r>
              <a:rPr sz="4400" spc="-15" dirty="0"/>
              <a:t>М</a:t>
            </a:r>
            <a:r>
              <a:rPr sz="4400" dirty="0"/>
              <a:t>И</a:t>
            </a:r>
            <a:r>
              <a:rPr lang="ru-RU" sz="4400" dirty="0"/>
              <a:t> </a:t>
            </a:r>
            <a:br>
              <a:rPr lang="ru-RU" sz="4400" dirty="0"/>
            </a:br>
            <a:r>
              <a:rPr lang="ru-RU" sz="2000" dirty="0"/>
              <a:t>(видеоролик // </a:t>
            </a:r>
            <a:r>
              <a:rPr lang="ru-RU" sz="1400" dirty="0"/>
              <a:t>скриншоты публикаций со ссылками на них)</a:t>
            </a:r>
            <a:endParaRPr sz="1400" dirty="0"/>
          </a:p>
        </p:txBody>
      </p:sp>
      <p:pic>
        <p:nvPicPr>
          <p:cNvPr id="1027" name="Picture 3" descr="C:\Users\инга\Desktop\мастерски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0018" y="1650976"/>
            <a:ext cx="12930278" cy="7562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31800"/>
            <a:ext cx="153670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972050" algn="l"/>
                <a:tab pos="5886450" algn="l"/>
              </a:tabLst>
            </a:pPr>
            <a:r>
              <a:rPr sz="4400" spc="-105" dirty="0"/>
              <a:t>П</a:t>
            </a:r>
            <a:r>
              <a:rPr sz="4400" spc="-229" dirty="0"/>
              <a:t>У</a:t>
            </a:r>
            <a:r>
              <a:rPr sz="4400" spc="-150" dirty="0"/>
              <a:t>Б</a:t>
            </a:r>
            <a:r>
              <a:rPr sz="4400" spc="-65" dirty="0"/>
              <a:t>Л</a:t>
            </a:r>
            <a:r>
              <a:rPr sz="4400" spc="-95" dirty="0"/>
              <a:t>И</a:t>
            </a:r>
            <a:r>
              <a:rPr sz="4400" spc="150" dirty="0"/>
              <a:t>К</a:t>
            </a:r>
            <a:r>
              <a:rPr sz="4400" spc="-60" dirty="0"/>
              <a:t>А</a:t>
            </a:r>
            <a:r>
              <a:rPr sz="4400" spc="5" dirty="0"/>
              <a:t>Ц</a:t>
            </a:r>
            <a:r>
              <a:rPr sz="4400" spc="-15" dirty="0"/>
              <a:t>И</a:t>
            </a:r>
            <a:r>
              <a:rPr sz="4400" dirty="0"/>
              <a:t>И</a:t>
            </a:r>
            <a:r>
              <a:rPr lang="ru-RU" sz="4400" dirty="0"/>
              <a:t> </a:t>
            </a:r>
            <a:r>
              <a:rPr sz="4400" dirty="0"/>
              <a:t>В</a:t>
            </a:r>
            <a:r>
              <a:rPr lang="ru-RU" sz="4400" dirty="0"/>
              <a:t> </a:t>
            </a:r>
            <a:r>
              <a:rPr sz="4400" spc="-95" dirty="0"/>
              <a:t>С</a:t>
            </a:r>
            <a:r>
              <a:rPr sz="4400" spc="-15" dirty="0"/>
              <a:t>М</a:t>
            </a:r>
            <a:r>
              <a:rPr sz="4400" dirty="0"/>
              <a:t>И</a:t>
            </a:r>
            <a:r>
              <a:rPr lang="ru-RU" sz="4400" dirty="0"/>
              <a:t> </a:t>
            </a:r>
            <a:br>
              <a:rPr lang="ru-RU" sz="4400" dirty="0"/>
            </a:br>
            <a:r>
              <a:rPr lang="ru-RU" sz="2000" dirty="0"/>
              <a:t>(видеоролик // </a:t>
            </a:r>
            <a:r>
              <a:rPr lang="ru-RU" sz="1400" dirty="0"/>
              <a:t>скриншоты публикаций со ссылками на них)</a:t>
            </a:r>
            <a:endParaRPr sz="1400" dirty="0"/>
          </a:p>
        </p:txBody>
      </p:sp>
      <p:pic>
        <p:nvPicPr>
          <p:cNvPr id="5" name="В НХМТ открылись новые учебные мастерски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41720" y="1508100"/>
            <a:ext cx="8667800" cy="50022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70282" y="6937388"/>
            <a:ext cx="9415334" cy="205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350" dirty="0" smtClean="0">
                <a:solidFill>
                  <a:prstClr val="black"/>
                </a:solidFill>
                <a:hlinkClick r:id="rId4"/>
              </a:rPr>
              <a:t>http://www.grani21.ru/pub/chuvashija-vkladyvaet-v-obrazovanie-i-kulturu</a:t>
            </a:r>
            <a:endParaRPr lang="ru-RU" sz="2350" dirty="0" smtClean="0">
              <a:solidFill>
                <a:prstClr val="black"/>
              </a:solidFill>
            </a:endParaRPr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5"/>
              </a:rPr>
              <a:t>https://vk.com/video-74298994_456247014</a:t>
            </a:r>
            <a:endParaRPr lang="ru-RU" sz="2400" dirty="0" smtClean="0"/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350" dirty="0" smtClean="0">
                <a:solidFill>
                  <a:prstClr val="black"/>
                </a:solidFill>
                <a:hlinkClick r:id="rId6"/>
              </a:rPr>
              <a:t>https://www.nhmt.ru/news_add.php?id=2202</a:t>
            </a:r>
            <a:endParaRPr lang="ru-RU" sz="2350" dirty="0" smtClean="0">
              <a:solidFill>
                <a:prstClr val="black"/>
              </a:solidFill>
            </a:endParaRPr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7"/>
              </a:rPr>
              <a:t>https://vk.com/wall-132124237_2492</a:t>
            </a:r>
            <a:endParaRPr lang="ru-RU" sz="2400" dirty="0" smtClean="0"/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8"/>
              </a:rPr>
              <a:t>https://www.instagram.com/p/CHqg_hUgqVS/?igshid=14csiowlv0j7m</a:t>
            </a:r>
            <a:endParaRPr lang="ru-RU" sz="235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1498600"/>
            <a:ext cx="7594600" cy="8032968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7972182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400" dirty="0">
              <a:latin typeface="Times New Roman"/>
              <a:cs typeface="Times New Roman"/>
            </a:endParaRPr>
          </a:p>
          <a:p>
            <a:pPr marL="393700" marR="4951095">
              <a:lnSpc>
                <a:spcPct val="104900"/>
              </a:lnSpc>
            </a:pPr>
            <a:endParaRPr lang="ru-RU" sz="3400" spc="-45" dirty="0">
              <a:latin typeface="Times New Roman"/>
              <a:cs typeface="Times New Roman"/>
            </a:endParaRPr>
          </a:p>
          <a:p>
            <a:pPr marL="393700" marR="4951095">
              <a:lnSpc>
                <a:spcPct val="104900"/>
              </a:lnSpc>
            </a:pPr>
            <a:endParaRPr sz="2700" spc="-45" dirty="0">
              <a:latin typeface="PT Mono"/>
              <a:cs typeface="PT Mono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500" y="8499552"/>
            <a:ext cx="8128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93700" marR="4951095">
              <a:lnSpc>
                <a:spcPct val="104900"/>
              </a:lnSpc>
              <a:spcBef>
                <a:spcPts val="5"/>
              </a:spcBef>
            </a:pPr>
            <a:r>
              <a:rPr lang="bg-BG" spc="-45">
                <a:latin typeface="PT Mono"/>
                <a:cs typeface="PT Mono"/>
              </a:rPr>
              <a:t>ФОТОГРАФИИ  </a:t>
            </a:r>
            <a:r>
              <a:rPr lang="bg-BG" spc="-25">
                <a:latin typeface="PT Mono"/>
                <a:cs typeface="PT Mono"/>
              </a:rPr>
              <a:t>РАБОТАЮЩИХ  </a:t>
            </a:r>
            <a:r>
              <a:rPr lang="bg-BG" spc="-65">
                <a:latin typeface="PT Mono"/>
                <a:cs typeface="PT Mono"/>
              </a:rPr>
              <a:t>О</a:t>
            </a:r>
            <a:r>
              <a:rPr lang="bg-BG" spc="-75">
                <a:latin typeface="PT Mono"/>
                <a:cs typeface="PT Mono"/>
              </a:rPr>
              <a:t>Б</a:t>
            </a:r>
            <a:r>
              <a:rPr lang="bg-BG" spc="-35">
                <a:latin typeface="PT Mono"/>
                <a:cs typeface="PT Mono"/>
              </a:rPr>
              <a:t>У</a:t>
            </a:r>
            <a:r>
              <a:rPr lang="bg-BG" spc="-5">
                <a:latin typeface="PT Mono"/>
                <a:cs typeface="PT Mono"/>
              </a:rPr>
              <a:t>Ч</a:t>
            </a:r>
            <a:r>
              <a:rPr lang="bg-BG" spc="50">
                <a:latin typeface="PT Mono"/>
                <a:cs typeface="PT Mono"/>
              </a:rPr>
              <a:t>А</a:t>
            </a:r>
            <a:r>
              <a:rPr lang="bg-BG" spc="70">
                <a:latin typeface="PT Mono"/>
                <a:cs typeface="PT Mono"/>
              </a:rPr>
              <a:t>Ю</a:t>
            </a:r>
            <a:r>
              <a:rPr lang="bg-BG" spc="45">
                <a:latin typeface="PT Mono"/>
                <a:cs typeface="PT Mono"/>
              </a:rPr>
              <a:t>Щ</a:t>
            </a:r>
            <a:r>
              <a:rPr lang="bg-BG" spc="5">
                <a:latin typeface="PT Mono"/>
                <a:cs typeface="PT Mono"/>
              </a:rPr>
              <a:t>И</a:t>
            </a:r>
            <a:r>
              <a:rPr lang="bg-BG" spc="-145">
                <a:latin typeface="PT Mono"/>
                <a:cs typeface="PT Mono"/>
              </a:rPr>
              <a:t>Х</a:t>
            </a:r>
            <a:r>
              <a:rPr lang="bg-BG" spc="-35">
                <a:latin typeface="PT Mono"/>
                <a:cs typeface="PT Mono"/>
              </a:rPr>
              <a:t>С</a:t>
            </a:r>
            <a:r>
              <a:rPr lang="bg-BG">
                <a:latin typeface="PT Mono"/>
                <a:cs typeface="PT Mono"/>
              </a:rPr>
              <a:t>Я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04200" y="8499552"/>
            <a:ext cx="8128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93700" marR="4951095">
              <a:lnSpc>
                <a:spcPct val="104900"/>
              </a:lnSpc>
              <a:spcBef>
                <a:spcPts val="5"/>
              </a:spcBef>
            </a:pPr>
            <a:r>
              <a:rPr lang="bg-BG" spc="-45">
                <a:latin typeface="PT Mono"/>
                <a:cs typeface="PT Mono"/>
              </a:rPr>
              <a:t>ФОТОГРАФИИ  </a:t>
            </a:r>
            <a:r>
              <a:rPr lang="bg-BG" spc="-25">
                <a:latin typeface="PT Mono"/>
                <a:cs typeface="PT Mono"/>
              </a:rPr>
              <a:t>РАБОТАЮЩИХ  </a:t>
            </a:r>
            <a:r>
              <a:rPr lang="bg-BG" spc="-65">
                <a:latin typeface="PT Mono"/>
                <a:cs typeface="PT Mono"/>
              </a:rPr>
              <a:t>О</a:t>
            </a:r>
            <a:r>
              <a:rPr lang="bg-BG" spc="-75">
                <a:latin typeface="PT Mono"/>
                <a:cs typeface="PT Mono"/>
              </a:rPr>
              <a:t>Б</a:t>
            </a:r>
            <a:r>
              <a:rPr lang="bg-BG" spc="-35">
                <a:latin typeface="PT Mono"/>
                <a:cs typeface="PT Mono"/>
              </a:rPr>
              <a:t>У</a:t>
            </a:r>
            <a:r>
              <a:rPr lang="bg-BG" spc="-5">
                <a:latin typeface="PT Mono"/>
                <a:cs typeface="PT Mono"/>
              </a:rPr>
              <a:t>Ч</a:t>
            </a:r>
            <a:r>
              <a:rPr lang="bg-BG" spc="50">
                <a:latin typeface="PT Mono"/>
                <a:cs typeface="PT Mono"/>
              </a:rPr>
              <a:t>А</a:t>
            </a:r>
            <a:r>
              <a:rPr lang="bg-BG" spc="70">
                <a:latin typeface="PT Mono"/>
                <a:cs typeface="PT Mono"/>
              </a:rPr>
              <a:t>Ю</a:t>
            </a:r>
            <a:r>
              <a:rPr lang="bg-BG" spc="45">
                <a:latin typeface="PT Mono"/>
                <a:cs typeface="PT Mono"/>
              </a:rPr>
              <a:t>Щ</a:t>
            </a:r>
            <a:r>
              <a:rPr lang="bg-BG" spc="5">
                <a:latin typeface="PT Mono"/>
                <a:cs typeface="PT Mono"/>
              </a:rPr>
              <a:t>И</a:t>
            </a:r>
            <a:r>
              <a:rPr lang="bg-BG" spc="-145">
                <a:latin typeface="PT Mono"/>
                <a:cs typeface="PT Mono"/>
              </a:rPr>
              <a:t>Х</a:t>
            </a:r>
            <a:r>
              <a:rPr lang="bg-BG" spc="-35">
                <a:latin typeface="PT Mono"/>
                <a:cs typeface="PT Mono"/>
              </a:rPr>
              <a:t>С</a:t>
            </a:r>
            <a:r>
              <a:rPr lang="bg-BG">
                <a:latin typeface="PT Mono"/>
                <a:cs typeface="PT Mono"/>
              </a:rPr>
              <a:t>Я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xmlns="" id="{9B51E8D8-804F-4D9F-BAF2-0144E2014E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322456"/>
            <a:ext cx="15341600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000"/>
              </a:lnSpc>
              <a:tabLst>
                <a:tab pos="5821045" algn="l"/>
              </a:tabLst>
            </a:pPr>
            <a:r>
              <a:rPr lang="ru-RU" sz="2800" b="1" dirty="0" smtClean="0"/>
              <a:t>Государственное автономное профессиональное образовательное учреждение Чувашской Республики «</a:t>
            </a:r>
            <a:r>
              <a:rPr lang="ru-RU" sz="2800" b="1" dirty="0" err="1" smtClean="0"/>
              <a:t>Новочебоксарский</a:t>
            </a:r>
            <a:r>
              <a:rPr lang="ru-RU" sz="2800" b="1" dirty="0" smtClean="0"/>
              <a:t> химико-механический техникум» Министерства образования и молодежной политики Чувашской Республики</a:t>
            </a:r>
            <a:endParaRPr sz="2800" b="1" spc="-135" dirty="0"/>
          </a:p>
        </p:txBody>
      </p:sp>
      <p:pic>
        <p:nvPicPr>
          <p:cNvPr id="7171" name="Picture 3" descr="C:\Users\инга\Documents\R-TT\R-Studio\DCIM\100CANON\IMG_8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6" y="3436926"/>
            <a:ext cx="6858048" cy="4572033"/>
          </a:xfrm>
          <a:prstGeom prst="rect">
            <a:avLst/>
          </a:prstGeom>
          <a:noFill/>
        </p:spPr>
      </p:pic>
      <p:pic>
        <p:nvPicPr>
          <p:cNvPr id="3074" name="Picture 2" descr="G:\DCIM\100CANON\IMG_9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324" y="3436926"/>
            <a:ext cx="6845232" cy="4563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738755" algn="l"/>
              </a:tabLst>
            </a:pPr>
            <a:r>
              <a:rPr sz="4400" spc="-210" dirty="0">
                <a:cs typeface="Times New Roman" panose="02020603050405020304" pitchFamily="18" charset="0"/>
              </a:rPr>
              <a:t>О</a:t>
            </a:r>
            <a:r>
              <a:rPr sz="4400" spc="-130" dirty="0">
                <a:cs typeface="Times New Roman" panose="02020603050405020304" pitchFamily="18" charset="0"/>
              </a:rPr>
              <a:t>Б</a:t>
            </a:r>
            <a:r>
              <a:rPr sz="4400" spc="165" dirty="0">
                <a:cs typeface="Times New Roman" panose="02020603050405020304" pitchFamily="18" charset="0"/>
              </a:rPr>
              <a:t>Щ</a:t>
            </a:r>
            <a:r>
              <a:rPr sz="4400" spc="30" dirty="0">
                <a:cs typeface="Times New Roman" panose="02020603050405020304" pitchFamily="18" charset="0"/>
              </a:rPr>
              <a:t>А</a:t>
            </a:r>
            <a:r>
              <a:rPr sz="4400" dirty="0">
                <a:cs typeface="Times New Roman" panose="02020603050405020304" pitchFamily="18" charset="0"/>
              </a:rPr>
              <a:t>Я	</a:t>
            </a:r>
            <a:r>
              <a:rPr sz="4400" spc="-15" dirty="0">
                <a:cs typeface="Times New Roman" panose="02020603050405020304" pitchFamily="18" charset="0"/>
              </a:rPr>
              <a:t>И</a:t>
            </a:r>
            <a:r>
              <a:rPr sz="4400" spc="-10" dirty="0">
                <a:cs typeface="Times New Roman" panose="02020603050405020304" pitchFamily="18" charset="0"/>
              </a:rPr>
              <a:t>Н</a:t>
            </a:r>
            <a:r>
              <a:rPr sz="4400" dirty="0">
                <a:cs typeface="Times New Roman" panose="02020603050405020304" pitchFamily="18" charset="0"/>
              </a:rPr>
              <a:t>Ф</a:t>
            </a:r>
            <a:r>
              <a:rPr sz="4400" spc="-185" dirty="0">
                <a:cs typeface="Times New Roman" panose="02020603050405020304" pitchFamily="18" charset="0"/>
              </a:rPr>
              <a:t>О</a:t>
            </a:r>
            <a:r>
              <a:rPr sz="4400" spc="-180" dirty="0">
                <a:cs typeface="Times New Roman" panose="02020603050405020304" pitchFamily="18" charset="0"/>
              </a:rPr>
              <a:t>Р</a:t>
            </a:r>
            <a:r>
              <a:rPr sz="4400" spc="-30" dirty="0">
                <a:cs typeface="Times New Roman" panose="02020603050405020304" pitchFamily="18" charset="0"/>
              </a:rPr>
              <a:t>М</a:t>
            </a:r>
            <a:r>
              <a:rPr sz="4400" spc="-60" dirty="0">
                <a:cs typeface="Times New Roman" panose="02020603050405020304" pitchFamily="18" charset="0"/>
              </a:rPr>
              <a:t>А</a:t>
            </a:r>
            <a:r>
              <a:rPr sz="4400" spc="5" dirty="0">
                <a:cs typeface="Times New Roman" panose="02020603050405020304" pitchFamily="18" charset="0"/>
              </a:rPr>
              <a:t>Ц</a:t>
            </a:r>
            <a:r>
              <a:rPr sz="4400" spc="-114" dirty="0">
                <a:cs typeface="Times New Roman" panose="02020603050405020304" pitchFamily="18" charset="0"/>
              </a:rPr>
              <a:t>И</a:t>
            </a:r>
            <a:r>
              <a:rPr sz="4400" dirty="0"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2696" y="2008166"/>
            <a:ext cx="7025137" cy="24134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67000" algn="l"/>
              </a:tabLst>
            </a:pPr>
            <a:r>
              <a:rPr sz="2400" spc="-15" dirty="0">
                <a:latin typeface="PT Mono"/>
                <a:cs typeface="PT Mono"/>
              </a:rPr>
              <a:t>НАИМЕНОВАНИЕ</a:t>
            </a:r>
            <a:r>
              <a:rPr sz="2400" spc="-15">
                <a:latin typeface="PT Mono"/>
                <a:cs typeface="PT Mono"/>
              </a:rPr>
              <a:t>	</a:t>
            </a:r>
            <a:r>
              <a:rPr sz="2400" spc="-55" smtClean="0">
                <a:latin typeface="PT Mono"/>
                <a:cs typeface="PT Mono"/>
              </a:rPr>
              <a:t>ОРГАНИЗАЦИИ:</a:t>
            </a:r>
            <a:r>
              <a:rPr lang="ru-RU" sz="2400" spc="-55" dirty="0" smtClean="0">
                <a:latin typeface="PT Mono"/>
                <a:cs typeface="PT Mono"/>
              </a:rPr>
              <a:t>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 </a:t>
            </a:r>
            <a:endParaRPr sz="2200" b="1" dirty="0">
              <a:latin typeface="PT Mono"/>
              <a:cs typeface="PT Mon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2696" y="4794248"/>
            <a:ext cx="6692900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ЮР</a:t>
            </a:r>
            <a:r>
              <a:rPr lang="ru-RU" sz="2400" spc="-45" dirty="0">
                <a:latin typeface="PT Mono"/>
              </a:rPr>
              <a:t>ИДИЧЕСКИЙ </a:t>
            </a:r>
            <a:r>
              <a:rPr sz="2400" spc="85" smtClean="0">
                <a:latin typeface="PT Mono"/>
                <a:cs typeface="PT Mono"/>
              </a:rPr>
              <a:t>А</a:t>
            </a:r>
            <a:r>
              <a:rPr sz="2400" spc="-40" smtClean="0">
                <a:latin typeface="PT Mono"/>
                <a:cs typeface="PT Mono"/>
              </a:rPr>
              <a:t>Д</a:t>
            </a:r>
            <a:r>
              <a:rPr sz="2400" spc="-120" smtClean="0">
                <a:latin typeface="PT Mono"/>
                <a:cs typeface="PT Mono"/>
              </a:rPr>
              <a:t>РЕ</a:t>
            </a:r>
            <a:r>
              <a:rPr sz="2400" spc="-280" smtClean="0">
                <a:latin typeface="PT Mono"/>
                <a:cs typeface="PT Mono"/>
              </a:rPr>
              <a:t>С</a:t>
            </a:r>
            <a:r>
              <a:rPr lang="ru-RU" sz="2400" spc="-280" dirty="0" smtClean="0">
                <a:latin typeface="PT Mono"/>
                <a:cs typeface="PT Mono"/>
              </a:rPr>
              <a:t> </a:t>
            </a:r>
            <a:r>
              <a:rPr sz="2400">
                <a:latin typeface="PT Mono"/>
                <a:cs typeface="PT Mono"/>
              </a:rPr>
              <a:t>:</a:t>
            </a:r>
            <a:r>
              <a:rPr lang="ru-RU" sz="2400" dirty="0">
                <a:latin typeface="PT Mono"/>
                <a:cs typeface="PT Mono"/>
              </a:rPr>
              <a:t> </a:t>
            </a:r>
            <a:r>
              <a:rPr lang="ru-RU" sz="2400" dirty="0" smtClean="0">
                <a:latin typeface="PT Mono"/>
                <a:cs typeface="PT Mono"/>
              </a:rPr>
              <a:t>            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429951, Республика Чувашия, г. Новочебоксарск, ул. Жени Крутовой, д. 2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21650" y="1163555"/>
            <a:ext cx="7670800" cy="8771632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894444" y="8966200"/>
            <a:ext cx="4904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spcBef>
                <a:spcPts val="1935"/>
              </a:spcBef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dirty="0">
                <a:latin typeface="PT Mono"/>
                <a:cs typeface="PT Mono"/>
              </a:rPr>
              <a:t>ФАСАДА ЗДАНИЯ МАСТЕРСКИХ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xmlns="" id="{04E9EC64-3DB9-45E3-B877-B931DA40C362}"/>
              </a:ext>
            </a:extLst>
          </p:cNvPr>
          <p:cNvSpPr txBox="1"/>
          <p:nvPr/>
        </p:nvSpPr>
        <p:spPr>
          <a:xfrm>
            <a:off x="412696" y="1293786"/>
            <a:ext cx="50730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75" dirty="0">
                <a:latin typeface="PT Mono"/>
                <a:cs typeface="PT Mono"/>
              </a:rPr>
              <a:t>РЕГИОН</a:t>
            </a:r>
            <a:r>
              <a:rPr sz="2400" spc="-75">
                <a:latin typeface="PT Mono"/>
                <a:cs typeface="PT Mono"/>
              </a:rPr>
              <a:t>:</a:t>
            </a:r>
            <a:r>
              <a:rPr lang="ru-RU" sz="2400" spc="-75" dirty="0">
                <a:latin typeface="PT Mono"/>
                <a:cs typeface="PT Mono"/>
              </a:rPr>
              <a:t> </a:t>
            </a:r>
            <a:r>
              <a:rPr lang="ru-RU" sz="2400" b="1" spc="-75" dirty="0" smtClean="0">
                <a:latin typeface="PT Mono"/>
                <a:cs typeface="PT Mono"/>
              </a:rPr>
              <a:t>Чувашская Республика</a:t>
            </a:r>
            <a:r>
              <a:rPr lang="ru-RU" sz="2400" b="1" spc="-55" dirty="0" smtClean="0">
                <a:latin typeface="PT Mono"/>
                <a:cs typeface="PT Mono"/>
              </a:rPr>
              <a:t> </a:t>
            </a:r>
            <a:endParaRPr sz="2400" b="1" dirty="0">
              <a:latin typeface="PT Mono"/>
              <a:cs typeface="PT Mono"/>
            </a:endParaRPr>
          </a:p>
        </p:txBody>
      </p:sp>
      <p:pic>
        <p:nvPicPr>
          <p:cNvPr id="4098" name="Picture 2" descr="G:\DCIM\100CANON\IMG_97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76" y="3722678"/>
            <a:ext cx="7400804" cy="4437056"/>
          </a:xfrm>
          <a:prstGeom prst="rect">
            <a:avLst/>
          </a:prstGeom>
          <a:noFill/>
        </p:spPr>
      </p:pic>
      <p:sp>
        <p:nvSpPr>
          <p:cNvPr id="12" name="object 4">
            <a:extLst>
              <a:ext uri="{FF2B5EF4-FFF2-40B4-BE49-F238E27FC236}">
                <a16:creationId xmlns:a16="http://schemas.microsoft.com/office/drawing/2014/main" xmlns="" id="{F04BCE41-8BB8-4FA8-9B81-072D994D79EA}"/>
              </a:ext>
            </a:extLst>
          </p:cNvPr>
          <p:cNvSpPr txBox="1"/>
          <p:nvPr/>
        </p:nvSpPr>
        <p:spPr>
          <a:xfrm>
            <a:off x="457200" y="6299200"/>
            <a:ext cx="6692900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АДРЕС</a:t>
            </a:r>
            <a:r>
              <a:rPr lang="ru-RU" sz="2400" spc="-45" dirty="0">
                <a:latin typeface="PT Mono"/>
              </a:rPr>
              <a:t> РАСПОЛОЖЕНИЯ МАСТЕРСКИХ</a:t>
            </a:r>
            <a:r>
              <a:rPr sz="2400" spc="-45">
                <a:latin typeface="PT Mono"/>
              </a:rPr>
              <a:t>:</a:t>
            </a:r>
            <a:r>
              <a:rPr lang="ru-RU" sz="2400" spc="-45" dirty="0">
                <a:latin typeface="PT Mono"/>
              </a:rPr>
              <a:t> </a:t>
            </a: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г. Новочебоксарск, ул. Жени Крутовой, д. 1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endParaRPr lang="ru-RU" sz="2400" b="1" spc="-55" dirty="0" smtClean="0">
              <a:latin typeface="PT Mon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  г. Новочебоксарск, ул. Жени Крутовой, д. 2</a:t>
            </a:r>
            <a:endParaRPr sz="2400" b="1" spc="-45" dirty="0">
              <a:latin typeface="PT Mon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3529" y="1431464"/>
            <a:ext cx="7594600" cy="8032968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1886" y="8499552"/>
            <a:ext cx="7596414" cy="96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3700" marR="4951095">
              <a:lnSpc>
                <a:spcPct val="104900"/>
              </a:lnSpc>
              <a:spcBef>
                <a:spcPts val="5"/>
              </a:spcBef>
            </a:pPr>
            <a:r>
              <a:rPr lang="bg-BG" spc="-45" dirty="0">
                <a:latin typeface="PT Mono"/>
                <a:cs typeface="PT Mono"/>
              </a:rPr>
              <a:t>ФОТОГРАФИИ  </a:t>
            </a:r>
            <a:r>
              <a:rPr lang="bg-BG" spc="-25" dirty="0">
                <a:latin typeface="PT Mono"/>
                <a:cs typeface="PT Mono"/>
              </a:rPr>
              <a:t>РАБОТАЮЩИХ  </a:t>
            </a:r>
            <a:r>
              <a:rPr lang="bg-BG" spc="-65" dirty="0">
                <a:latin typeface="PT Mono"/>
                <a:cs typeface="PT Mono"/>
              </a:rPr>
              <a:t>О</a:t>
            </a:r>
            <a:r>
              <a:rPr lang="bg-BG" spc="-75" dirty="0">
                <a:latin typeface="PT Mono"/>
                <a:cs typeface="PT Mono"/>
              </a:rPr>
              <a:t>Б</a:t>
            </a:r>
            <a:r>
              <a:rPr lang="bg-BG" spc="-35" dirty="0">
                <a:latin typeface="PT Mono"/>
                <a:cs typeface="PT Mono"/>
              </a:rPr>
              <a:t>У</a:t>
            </a:r>
            <a:r>
              <a:rPr lang="bg-BG" spc="-5" dirty="0">
                <a:latin typeface="PT Mono"/>
                <a:cs typeface="PT Mono"/>
              </a:rPr>
              <a:t>Ч</a:t>
            </a:r>
            <a:r>
              <a:rPr lang="bg-BG" spc="50" dirty="0">
                <a:latin typeface="PT Mono"/>
                <a:cs typeface="PT Mono"/>
              </a:rPr>
              <a:t>А</a:t>
            </a:r>
            <a:r>
              <a:rPr lang="bg-BG" spc="70" dirty="0">
                <a:latin typeface="PT Mono"/>
                <a:cs typeface="PT Mono"/>
              </a:rPr>
              <a:t>Ю</a:t>
            </a:r>
            <a:r>
              <a:rPr lang="bg-BG" spc="45" dirty="0">
                <a:latin typeface="PT Mono"/>
                <a:cs typeface="PT Mono"/>
              </a:rPr>
              <a:t>Щ</a:t>
            </a:r>
            <a:r>
              <a:rPr lang="bg-BG" spc="5" dirty="0">
                <a:latin typeface="PT Mono"/>
                <a:cs typeface="PT Mono"/>
              </a:rPr>
              <a:t>И</a:t>
            </a:r>
            <a:r>
              <a:rPr lang="bg-BG" spc="-145" dirty="0">
                <a:latin typeface="PT Mono"/>
                <a:cs typeface="PT Mono"/>
              </a:rPr>
              <a:t>Х</a:t>
            </a:r>
            <a:r>
              <a:rPr lang="bg-BG" spc="-35" dirty="0">
                <a:latin typeface="PT Mono"/>
                <a:cs typeface="PT Mono"/>
              </a:rPr>
              <a:t>С</a:t>
            </a:r>
            <a:r>
              <a:rPr lang="bg-BG" dirty="0">
                <a:latin typeface="PT Mono"/>
                <a:cs typeface="PT Mono"/>
              </a:rPr>
              <a:t>Я</a:t>
            </a:r>
          </a:p>
        </p:txBody>
      </p:sp>
      <p:sp>
        <p:nvSpPr>
          <p:cNvPr id="6" name="Rectangle 5"/>
          <p:cNvSpPr/>
          <p:nvPr/>
        </p:nvSpPr>
        <p:spPr>
          <a:xfrm>
            <a:off x="8204200" y="8499552"/>
            <a:ext cx="7607300" cy="96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3700" marR="4951095" algn="just">
              <a:lnSpc>
                <a:spcPct val="104900"/>
              </a:lnSpc>
              <a:spcBef>
                <a:spcPts val="5"/>
              </a:spcBef>
            </a:pPr>
            <a:r>
              <a:rPr lang="bg-BG" spc="-45" dirty="0">
                <a:latin typeface="PT Mono"/>
                <a:cs typeface="PT Mono"/>
              </a:rPr>
              <a:t>ФОТОГРАФИИ </a:t>
            </a:r>
            <a:r>
              <a:rPr lang="bg-BG" spc="-25" dirty="0">
                <a:latin typeface="PT Mono"/>
                <a:cs typeface="PT Mono"/>
              </a:rPr>
              <a:t>РАБОТАЮЩИХ </a:t>
            </a:r>
            <a:r>
              <a:rPr lang="bg-BG" spc="-65" dirty="0">
                <a:latin typeface="PT Mono"/>
                <a:cs typeface="PT Mono"/>
              </a:rPr>
              <a:t>О</a:t>
            </a:r>
            <a:r>
              <a:rPr lang="bg-BG" spc="-75" dirty="0">
                <a:latin typeface="PT Mono"/>
                <a:cs typeface="PT Mono"/>
              </a:rPr>
              <a:t>Б</a:t>
            </a:r>
            <a:r>
              <a:rPr lang="bg-BG" spc="-35" dirty="0">
                <a:latin typeface="PT Mono"/>
                <a:cs typeface="PT Mono"/>
              </a:rPr>
              <a:t>У</a:t>
            </a:r>
            <a:r>
              <a:rPr lang="bg-BG" spc="-5" dirty="0">
                <a:latin typeface="PT Mono"/>
                <a:cs typeface="PT Mono"/>
              </a:rPr>
              <a:t>Ч</a:t>
            </a:r>
            <a:r>
              <a:rPr lang="bg-BG" spc="50" dirty="0">
                <a:latin typeface="PT Mono"/>
                <a:cs typeface="PT Mono"/>
              </a:rPr>
              <a:t>А</a:t>
            </a:r>
            <a:r>
              <a:rPr lang="bg-BG" spc="70" dirty="0">
                <a:latin typeface="PT Mono"/>
                <a:cs typeface="PT Mono"/>
              </a:rPr>
              <a:t>Ю</a:t>
            </a:r>
            <a:r>
              <a:rPr lang="bg-BG" spc="45" dirty="0">
                <a:latin typeface="PT Mono"/>
                <a:cs typeface="PT Mono"/>
              </a:rPr>
              <a:t>Щ</a:t>
            </a:r>
            <a:r>
              <a:rPr lang="bg-BG" spc="5" dirty="0">
                <a:latin typeface="PT Mono"/>
                <a:cs typeface="PT Mono"/>
              </a:rPr>
              <a:t>И</a:t>
            </a:r>
            <a:r>
              <a:rPr lang="bg-BG" spc="-145" dirty="0">
                <a:latin typeface="PT Mono"/>
                <a:cs typeface="PT Mono"/>
              </a:rPr>
              <a:t>Х</a:t>
            </a:r>
            <a:r>
              <a:rPr lang="bg-BG" spc="-35" dirty="0">
                <a:latin typeface="PT Mono"/>
                <a:cs typeface="PT Mono"/>
              </a:rPr>
              <a:t>С</a:t>
            </a:r>
            <a:r>
              <a:rPr lang="bg-BG" dirty="0">
                <a:latin typeface="PT Mono"/>
                <a:cs typeface="PT Mono"/>
              </a:rPr>
              <a:t>Я</a:t>
            </a: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xmlns="" id="{689868A0-19A4-4FA9-89F3-080946300CB2}"/>
              </a:ext>
            </a:extLst>
          </p:cNvPr>
          <p:cNvSpPr txBox="1"/>
          <p:nvPr/>
        </p:nvSpPr>
        <p:spPr>
          <a:xfrm>
            <a:off x="8247743" y="1438721"/>
            <a:ext cx="7594600" cy="8032968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</p:txBody>
      </p:sp>
      <p:pic>
        <p:nvPicPr>
          <p:cNvPr id="8194" name="Picture 2" descr="C:\Users\инга\Documents\R-TT\R-Studio\DCIM\100CANON\IMG_8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324" y="3436926"/>
            <a:ext cx="6913554" cy="4609036"/>
          </a:xfrm>
          <a:prstGeom prst="rect">
            <a:avLst/>
          </a:prstGeom>
          <a:noFill/>
        </p:spPr>
      </p:pic>
      <p:pic>
        <p:nvPicPr>
          <p:cNvPr id="8195" name="Picture 3" descr="C:\Users\инга\Documents\R-TT\R-Studio\DCIM\100CANON\IMG_8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2314" y="3365488"/>
            <a:ext cx="7056430" cy="4704287"/>
          </a:xfrm>
          <a:prstGeom prst="rect">
            <a:avLst/>
          </a:prstGeom>
          <a:noFill/>
        </p:spPr>
      </p:pic>
      <p:sp>
        <p:nvSpPr>
          <p:cNvPr id="13" name="object 2">
            <a:extLst>
              <a:ext uri="{FF2B5EF4-FFF2-40B4-BE49-F238E27FC236}">
                <a16:creationId xmlns:a16="http://schemas.microsoft.com/office/drawing/2014/main" xmlns="" id="{9B51E8D8-804F-4D9F-BAF2-0144E2014E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322456"/>
            <a:ext cx="15341600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000"/>
              </a:lnSpc>
              <a:tabLst>
                <a:tab pos="5821045" algn="l"/>
              </a:tabLst>
            </a:pPr>
            <a:r>
              <a:rPr lang="ru-RU" sz="2800" b="1" dirty="0" smtClean="0"/>
              <a:t>Государственное автономное профессиональное образовательное учреждение Чувашской Республики «</a:t>
            </a:r>
            <a:r>
              <a:rPr lang="ru-RU" sz="2800" b="1" dirty="0" err="1" smtClean="0"/>
              <a:t>Новочебоксарский</a:t>
            </a:r>
            <a:r>
              <a:rPr lang="ru-RU" sz="2800" b="1" dirty="0" smtClean="0"/>
              <a:t> химико-механический техникум» Министерства образования и молодежной политики Чувашской Республики</a:t>
            </a:r>
            <a:endParaRPr sz="2800" b="1" spc="-135" dirty="0"/>
          </a:p>
        </p:txBody>
      </p:sp>
    </p:spTree>
    <p:extLst>
      <p:ext uri="{BB962C8B-B14F-4D97-AF65-F5344CB8AC3E}">
        <p14:creationId xmlns:p14="http://schemas.microsoft.com/office/powerpoint/2010/main" xmlns="" val="1925198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050" y="429359"/>
            <a:ext cx="15240000" cy="866456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6900"/>
              </a:lnSpc>
              <a:spcBef>
                <a:spcPts val="580"/>
              </a:spcBef>
              <a:tabLst>
                <a:tab pos="1312545" algn="l"/>
                <a:tab pos="2644775" algn="l"/>
                <a:tab pos="3492500" algn="l"/>
                <a:tab pos="9362440" algn="l"/>
              </a:tabLst>
            </a:pPr>
            <a:r>
              <a:rPr sz="4400" spc="-210" dirty="0"/>
              <a:t>ОБ</a:t>
            </a:r>
            <a:r>
              <a:rPr sz="4400" spc="-235" dirty="0"/>
              <a:t>Ъ</a:t>
            </a:r>
            <a:r>
              <a:rPr sz="4400" spc="-229" dirty="0"/>
              <a:t>Е</a:t>
            </a:r>
            <a:r>
              <a:rPr sz="4400" dirty="0"/>
              <a:t>М</a:t>
            </a:r>
            <a:r>
              <a:rPr lang="ru-RU" sz="4400" dirty="0"/>
              <a:t> </a:t>
            </a:r>
            <a:r>
              <a:rPr sz="4400" spc="-15" dirty="0"/>
              <a:t>ФИ</a:t>
            </a:r>
            <a:r>
              <a:rPr sz="4400" spc="-30" dirty="0"/>
              <a:t>Н</a:t>
            </a:r>
            <a:r>
              <a:rPr sz="4400" spc="-25" dirty="0"/>
              <a:t>А</a:t>
            </a:r>
            <a:r>
              <a:rPr sz="4400" spc="-125" dirty="0"/>
              <a:t>Н</a:t>
            </a:r>
            <a:r>
              <a:rPr sz="4400" spc="-95" dirty="0"/>
              <a:t>С</a:t>
            </a:r>
            <a:r>
              <a:rPr sz="4400" spc="-145" dirty="0"/>
              <a:t>И</a:t>
            </a:r>
            <a:r>
              <a:rPr sz="4400" spc="-160" dirty="0"/>
              <a:t>Р</a:t>
            </a:r>
            <a:r>
              <a:rPr sz="4400" spc="-185" dirty="0"/>
              <a:t>О</a:t>
            </a:r>
            <a:r>
              <a:rPr sz="4400" spc="-175" dirty="0"/>
              <a:t>В</a:t>
            </a:r>
            <a:r>
              <a:rPr sz="4400" spc="-25" dirty="0"/>
              <a:t>А</a:t>
            </a:r>
            <a:r>
              <a:rPr sz="4400" spc="-15" dirty="0"/>
              <a:t>Н</a:t>
            </a:r>
            <a:r>
              <a:rPr sz="4400" spc="-114" dirty="0"/>
              <a:t>И</a:t>
            </a:r>
            <a:r>
              <a:rPr sz="4400" dirty="0"/>
              <a:t>Я</a:t>
            </a:r>
            <a:r>
              <a:rPr lang="ru-RU" sz="4400" dirty="0"/>
              <a:t> </a:t>
            </a:r>
            <a:r>
              <a:rPr sz="4400" spc="-175" dirty="0"/>
              <a:t>П</a:t>
            </a:r>
            <a:r>
              <a:rPr sz="4400" spc="-160" dirty="0"/>
              <a:t>Р</a:t>
            </a:r>
            <a:r>
              <a:rPr sz="4400" spc="-204" dirty="0"/>
              <a:t>О</a:t>
            </a:r>
            <a:r>
              <a:rPr sz="4400" spc="-310" dirty="0"/>
              <a:t>Е</a:t>
            </a:r>
            <a:r>
              <a:rPr sz="4400" spc="-30" dirty="0"/>
              <a:t>К</a:t>
            </a:r>
            <a:r>
              <a:rPr sz="4400" spc="-315" dirty="0"/>
              <a:t>Т</a:t>
            </a:r>
            <a:r>
              <a:rPr sz="4400" dirty="0"/>
              <a:t>А </a:t>
            </a:r>
            <a:r>
              <a:rPr sz="4400" spc="-427" baseline="5555" dirty="0"/>
              <a:t>(</a:t>
            </a:r>
            <a:r>
              <a:rPr sz="4400" spc="-285" dirty="0"/>
              <a:t>В	</a:t>
            </a:r>
            <a:r>
              <a:rPr sz="4400" spc="-210" dirty="0"/>
              <a:t>ТЫС.</a:t>
            </a:r>
            <a:r>
              <a:rPr lang="ru-RU" sz="4400" spc="-210" dirty="0"/>
              <a:t> </a:t>
            </a:r>
            <a:r>
              <a:rPr sz="4400" spc="-220" dirty="0"/>
              <a:t>РУБЛЕЙ</a:t>
            </a:r>
            <a:r>
              <a:rPr sz="4400" spc="-330" baseline="5555" dirty="0"/>
              <a:t>)</a:t>
            </a:r>
            <a:endParaRPr sz="4400" baseline="5555" dirty="0"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7152551"/>
              </p:ext>
            </p:extLst>
          </p:nvPr>
        </p:nvGraphicFramePr>
        <p:xfrm>
          <a:off x="463867" y="3568285"/>
          <a:ext cx="15328900" cy="58694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06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219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303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15"/>
                        </a:spcBef>
                        <a:tabLst>
                          <a:tab pos="2654935" algn="l"/>
                        </a:tabLst>
                      </a:pPr>
                      <a:r>
                        <a:rPr sz="2700" spc="-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НАИМЕНОВАНИЕ</a:t>
                      </a:r>
                      <a:r>
                        <a:rPr lang="ru-RU" sz="2700" spc="-15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 </a:t>
                      </a:r>
                      <a:r>
                        <a:rPr sz="2700" spc="-4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МАСТЕРСКИХ</a:t>
                      </a:r>
                      <a:endParaRPr sz="270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2940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28800" marR="772795" indent="-1049020" algn="ctr">
                        <a:lnSpc>
                          <a:spcPts val="2700"/>
                        </a:lnSpc>
                        <a:spcBef>
                          <a:spcPts val="1505"/>
                        </a:spcBef>
                        <a:tabLst>
                          <a:tab pos="2976880" algn="l"/>
                          <a:tab pos="3430904" algn="l"/>
                          <a:tab pos="5035550" algn="l"/>
                          <a:tab pos="5240020" algn="l"/>
                          <a:tab pos="5651500" algn="l"/>
                        </a:tabLst>
                      </a:pPr>
                      <a:r>
                        <a:rPr sz="2700" b="0" spc="-10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К</a:t>
                      </a:r>
                      <a:r>
                        <a:rPr sz="2700" b="0" spc="-4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О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Л</a:t>
                      </a:r>
                      <a:r>
                        <a:rPr sz="2700" b="0" spc="-6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ИЧ</a:t>
                      </a:r>
                      <a:r>
                        <a:rPr sz="2700" b="0" spc="-1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Е</a:t>
                      </a:r>
                      <a:r>
                        <a:rPr sz="2700" b="0" spc="-3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С</a:t>
                      </a:r>
                      <a:r>
                        <a:rPr sz="2700" b="0" spc="-7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Т</a:t>
                      </a:r>
                      <a:r>
                        <a:rPr sz="2700" b="0" spc="-3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В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О</a:t>
                      </a:r>
                      <a:r>
                        <a:rPr lang="ru-RU" sz="27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</a:t>
                      </a:r>
                      <a:r>
                        <a:rPr sz="2700" b="0" spc="-4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О</a:t>
                      </a:r>
                      <a:r>
                        <a:rPr sz="2700" b="0" spc="-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С</a:t>
                      </a:r>
                      <a:r>
                        <a:rPr sz="2700" b="0" spc="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</a:t>
                      </a:r>
                      <a:r>
                        <a:rPr sz="2700" b="0" spc="4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А</a:t>
                      </a:r>
                      <a:r>
                        <a:rPr sz="2700" b="0" spc="-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Щ</a:t>
                      </a:r>
                      <a:r>
                        <a:rPr sz="2700" b="0" spc="-7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Е</a:t>
                      </a:r>
                      <a:r>
                        <a:rPr sz="2700" b="0" spc="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</a:t>
                      </a:r>
                      <a:r>
                        <a:rPr sz="2700" b="0" spc="3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</a:t>
                      </a:r>
                      <a:r>
                        <a:rPr sz="2700" b="0" spc="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Ы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Х</a:t>
                      </a:r>
                      <a:r>
                        <a:rPr lang="ru-RU" sz="2700" b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lang="ru-RU" sz="27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</a:p>
                    <a:p>
                      <a:pPr marL="1828800" marR="772795" indent="-1049020" algn="ctr">
                        <a:lnSpc>
                          <a:spcPts val="2700"/>
                        </a:lnSpc>
                        <a:spcBef>
                          <a:spcPts val="1505"/>
                        </a:spcBef>
                        <a:tabLst>
                          <a:tab pos="2976880" algn="l"/>
                          <a:tab pos="3430904" algn="l"/>
                          <a:tab pos="5035550" algn="l"/>
                          <a:tab pos="5240020" algn="l"/>
                          <a:tab pos="5651500" algn="l"/>
                        </a:tabLst>
                      </a:pP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В</a:t>
                      </a:r>
                      <a:r>
                        <a:rPr lang="ru-RU" sz="2700" b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</a:t>
                      </a:r>
                      <a:r>
                        <a:rPr sz="2700" b="0" spc="-19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Р</a:t>
                      </a:r>
                      <a:r>
                        <a:rPr sz="2700" b="0" spc="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А</a:t>
                      </a:r>
                      <a:r>
                        <a:rPr sz="2700" b="0" spc="-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М</a:t>
                      </a:r>
                      <a:r>
                        <a:rPr sz="2700" b="0" spc="9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К</a:t>
                      </a:r>
                      <a:r>
                        <a:rPr sz="2700" b="0" spc="7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А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Х</a:t>
                      </a:r>
                      <a:r>
                        <a:rPr lang="ru-RU" sz="27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</a:t>
                      </a:r>
                      <a:r>
                        <a:rPr sz="2700" b="0" spc="-5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ПРОЕКТА</a:t>
                      </a:r>
                      <a:r>
                        <a:rPr lang="ru-RU" sz="2700" b="0" spc="-55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lang="ru-RU" sz="2700" b="0" spc="-55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700" b="0" spc="-5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РАБОЧИХ</a:t>
                      </a:r>
                      <a:r>
                        <a:rPr lang="ru-RU" sz="2700" b="0" spc="-5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700" b="0" spc="-5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МЕСТ</a:t>
                      </a:r>
                      <a:endParaRPr sz="2700" b="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1911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070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1.</a:t>
                      </a:r>
                      <a:r>
                        <a:rPr lang="ru-RU" sz="280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 </a:t>
                      </a:r>
                      <a:r>
                        <a:rPr lang="ru-RU" sz="2800" b="0" baseline="0" dirty="0" err="1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Мехатроника</a:t>
                      </a:r>
                      <a:endParaRPr sz="2800" b="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Times New Roman"/>
                        </a:rPr>
                        <a:t>4</a:t>
                      </a:r>
                      <a:endParaRPr lang="ru-RU" sz="2800" baseline="0" dirty="0">
                        <a:solidFill>
                          <a:sysClr val="windowText" lastClr="000000"/>
                        </a:solidFill>
                        <a:latin typeface="PT Mono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2. Промышленная механика и монтаж</a:t>
                      </a:r>
                      <a:endParaRPr sz="28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3. Лабораторный химический анализ</a:t>
                      </a:r>
                      <a:endParaRPr sz="28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22690480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4.</a:t>
                      </a:r>
                      <a:r>
                        <a:rPr lang="ru-RU" sz="280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 Интернет вещей</a:t>
                      </a:r>
                      <a:endParaRPr lang="ru-RU" sz="2800" dirty="0" smtClean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80623601"/>
                  </a:ext>
                </a:extLst>
              </a:tr>
              <a:tr h="902143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5. Промышленная автоматика</a:t>
                      </a:r>
                      <a:endParaRPr sz="28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6</a:t>
                      </a:r>
                      <a:endParaRPr kumimoji="0" lang="ru-RU" sz="2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PT Mono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139572840"/>
                  </a:ext>
                </a:extLst>
              </a:tr>
            </a:tbl>
          </a:graphicData>
        </a:graphic>
      </p:graphicFrame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xmlns="" id="{2608164A-FCBD-48F6-8A75-A05584DF9C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4612696"/>
              </p:ext>
            </p:extLst>
          </p:nvPr>
        </p:nvGraphicFramePr>
        <p:xfrm>
          <a:off x="463232" y="1651000"/>
          <a:ext cx="15329535" cy="1562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098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098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098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10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15"/>
                        </a:spcBef>
                      </a:pPr>
                      <a:r>
                        <a:rPr sz="2400" spc="-35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ФЕДЕРАЛЬНЫЙ</a:t>
                      </a:r>
                      <a:r>
                        <a:rPr sz="2400" spc="-2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400" spc="-1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БЮДЖЕТ</a:t>
                      </a:r>
                      <a:endParaRPr sz="240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179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15"/>
                        </a:spcBef>
                        <a:tabLst>
                          <a:tab pos="2656205" algn="l"/>
                        </a:tabLst>
                      </a:pPr>
                      <a:r>
                        <a:rPr sz="2400" spc="-10" dirty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PT Mono"/>
                        </a:rPr>
                        <a:t>РЕГИОНАЛЬНЫ</a:t>
                      </a:r>
                      <a:r>
                        <a:rPr lang="ru-RU" sz="2400" spc="-10" dirty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PT Mono"/>
                        </a:rPr>
                        <a:t>Й </a:t>
                      </a:r>
                      <a:r>
                        <a:rPr sz="2400" spc="-10" dirty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PT Mono"/>
                        </a:rPr>
                        <a:t>	БЮДЖЕТ</a:t>
                      </a:r>
                    </a:p>
                  </a:txBody>
                  <a:tcPr marL="0" marR="0" marT="179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31165">
                        <a:lnSpc>
                          <a:spcPct val="100000"/>
                        </a:lnSpc>
                        <a:spcBef>
                          <a:spcPts val="1415"/>
                        </a:spcBef>
                        <a:tabLst>
                          <a:tab pos="3081655" algn="l"/>
                        </a:tabLst>
                      </a:pPr>
                      <a:r>
                        <a:rPr sz="2400" spc="-2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ВНЕБЮДЖЕТНЫЕ</a:t>
                      </a:r>
                      <a:r>
                        <a:rPr lang="ru-RU" sz="2400" spc="-2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400" spc="-55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СРЕДСТВА</a:t>
                      </a:r>
                      <a:endParaRPr sz="240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179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2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47 600,00</a:t>
                      </a:r>
                      <a:endParaRPr sz="3200" b="1" dirty="0">
                        <a:solidFill>
                          <a:sysClr val="windowText" lastClr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4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5 740,00</a:t>
                      </a:r>
                      <a:endParaRPr sz="3400" b="1" dirty="0">
                        <a:solidFill>
                          <a:sysClr val="windowText" lastClr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4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2000,00</a:t>
                      </a:r>
                      <a:endParaRPr sz="3400" b="1" dirty="0">
                        <a:solidFill>
                          <a:sysClr val="windowText" lastClr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416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</a:t>
            </a:r>
            <a:r>
              <a:rPr lang="ru-RU" sz="4200" b="1" dirty="0" err="1" smtClean="0">
                <a:solidFill>
                  <a:sysClr val="windowText" lastClr="000000"/>
                </a:solidFill>
                <a:cs typeface="Times New Roman"/>
              </a:rPr>
              <a:t>Мехатроника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38430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6146" name="Picture 2" descr="D:\мастер\20201111_175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69886" y="4186092"/>
            <a:ext cx="14787666" cy="30335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</a:t>
            </a:r>
            <a:r>
              <a:rPr lang="ru-RU" sz="4200" b="1" dirty="0" err="1" smtClean="0">
                <a:solidFill>
                  <a:sysClr val="windowText" lastClr="000000"/>
                </a:solidFill>
                <a:cs typeface="Times New Roman"/>
              </a:rPr>
              <a:t>Мехатроника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>
                <a:latin typeface="PT Mono"/>
                <a:cs typeface="PT Mono"/>
              </a:rPr>
              <a:t>ФОТО </a:t>
            </a:r>
            <a:r>
              <a:rPr lang="bg-BG" spc="-70">
                <a:latin typeface="PT Mono"/>
                <a:cs typeface="PT Mono"/>
              </a:rPr>
              <a:t>РАБОЧЕГО </a:t>
            </a:r>
            <a:r>
              <a:rPr lang="bg-BG" spc="-65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5122" name="Picture 2" descr="D:\мастер\20201111_174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3752" y="3222612"/>
            <a:ext cx="7145310" cy="5358983"/>
          </a:xfrm>
          <a:prstGeom prst="rect">
            <a:avLst/>
          </a:prstGeom>
          <a:noFill/>
        </p:spPr>
      </p:pic>
      <p:pic>
        <p:nvPicPr>
          <p:cNvPr id="5123" name="Picture 3" descr="D:\мастер\20201111_1749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010" y="3294050"/>
            <a:ext cx="7119988" cy="53399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72822"/>
            <a:ext cx="153416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Промышленная механика и монтаж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51927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17094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1026" name="Picture 2" descr="C:\Users\инга\Desktop\карабас\20201116_182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27010" y="4056050"/>
            <a:ext cx="14859104" cy="3788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Промышленная механика и монтаж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spc="-70" dirty="0">
                <a:latin typeface="PT Mono"/>
                <a:cs typeface="PT Mono"/>
              </a:rPr>
              <a:t>РАБОЧЕГО </a:t>
            </a:r>
            <a:r>
              <a:rPr lang="bg-BG" spc="-65" dirty="0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5B3B722A-2A29-40B1-8E69-23D3296296B2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2050" name="Picture 2" descr="G:\DCIM\100CANON\IMG_97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010" y="3722678"/>
            <a:ext cx="7072362" cy="4714908"/>
          </a:xfrm>
          <a:prstGeom prst="rect">
            <a:avLst/>
          </a:prstGeom>
          <a:noFill/>
        </p:spPr>
      </p:pic>
      <p:pic>
        <p:nvPicPr>
          <p:cNvPr id="2051" name="Picture 3" descr="G:\DCIM\100CANON\IMG_97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6628" y="3722678"/>
            <a:ext cx="7007895" cy="4671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Лабораторный химический анализ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41258" y="15081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21666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9218" name="Picture 2" descr="D:\мастер\20201111_181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34" y="4079868"/>
            <a:ext cx="15021291" cy="2810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Лабораторный химический анализ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>
                <a:latin typeface="PT Mono"/>
                <a:cs typeface="PT Mono"/>
              </a:rPr>
              <a:t>ФОТО </a:t>
            </a:r>
            <a:r>
              <a:rPr lang="bg-BG" spc="-70">
                <a:latin typeface="PT Mono"/>
                <a:cs typeface="PT Mono"/>
              </a:rPr>
              <a:t>РАБОЧЕГО </a:t>
            </a:r>
            <a:r>
              <a:rPr lang="bg-BG" spc="-65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3FA26F6C-EBDD-45AD-9D55-1B68C721EF2B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1026" name="Picture 2" descr="D:\мастер\20201111_165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0942" y="3151174"/>
            <a:ext cx="6889741" cy="5167306"/>
          </a:xfrm>
          <a:prstGeom prst="rect">
            <a:avLst/>
          </a:prstGeom>
          <a:noFill/>
        </p:spPr>
      </p:pic>
      <p:pic>
        <p:nvPicPr>
          <p:cNvPr id="1027" name="Picture 3" descr="G:\DCIM\100CANON\IMG_96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572" y="3294050"/>
            <a:ext cx="7143799" cy="47625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2909</TotalTime>
  <Words>651</Words>
  <Application>Microsoft Office PowerPoint</Application>
  <PresentationFormat>Произвольный</PresentationFormat>
  <Paragraphs>347</Paragraphs>
  <Slides>20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ОБЩАЯ ИНФОРМАЦИЯ</vt:lpstr>
      <vt:lpstr>ОБЪЕМ ФИНАНСИРОВАНИЯ ПРОЕКТА (В ТЫС. РУБЛЕЙ)</vt:lpstr>
      <vt:lpstr>Мастерская 1. Мехатроника</vt:lpstr>
      <vt:lpstr>Мастерская 1. Мехатроника</vt:lpstr>
      <vt:lpstr>Мастерская 2. Промышленная механика и монтаж</vt:lpstr>
      <vt:lpstr>Мастерская 2. Промышленная механика и монтаж</vt:lpstr>
      <vt:lpstr>Мастерская 3. Лабораторный химический анализ</vt:lpstr>
      <vt:lpstr>Мастерская 3. Лабораторный химический анализ</vt:lpstr>
      <vt:lpstr>Мастерская 4. Интернет вещей</vt:lpstr>
      <vt:lpstr>Мастерская 4. Интернет вещей</vt:lpstr>
      <vt:lpstr>Мастерская 5. Промышленная автоматика</vt:lpstr>
      <vt:lpstr>Мастерская 5. Промышленная автоматика</vt:lpstr>
      <vt:lpstr>Слайд 14</vt:lpstr>
      <vt:lpstr>Слайд 15</vt:lpstr>
      <vt:lpstr>Слайд 16</vt:lpstr>
      <vt:lpstr>ПУБЛИКАЦИИ В СМИ  (видеоролик // скриншоты публикаций со ссылками на них)</vt:lpstr>
      <vt:lpstr>ПУБЛИКАЦИИ В СМИ  (видеоролик // скриншоты публикаций со ссылками на них)</vt:lpstr>
      <vt:lpstr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</vt:lpstr>
      <vt:lpstr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 ПОЛУЧАТЕЛЕЙ  ГРАНТА</dc:title>
  <dc:creator>user</dc:creator>
  <cp:lastModifiedBy>User</cp:lastModifiedBy>
  <cp:revision>141</cp:revision>
  <dcterms:created xsi:type="dcterms:W3CDTF">2020-02-05T12:36:24Z</dcterms:created>
  <dcterms:modified xsi:type="dcterms:W3CDTF">2020-11-24T07:20:42Z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2020-02-05T00:00:00Z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2020-02-05T00:00:00Z</vt:filetime>
  </property>
</Properties>
</file>